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79" r:id="rId4"/>
    <p:sldId id="272" r:id="rId5"/>
    <p:sldId id="264" r:id="rId6"/>
    <p:sldId id="260" r:id="rId7"/>
    <p:sldId id="262" r:id="rId8"/>
    <p:sldId id="263" r:id="rId9"/>
    <p:sldId id="258" r:id="rId10"/>
    <p:sldId id="280" r:id="rId11"/>
    <p:sldId id="261" r:id="rId12"/>
    <p:sldId id="268" r:id="rId13"/>
    <p:sldId id="269" r:id="rId14"/>
    <p:sldId id="270" r:id="rId15"/>
    <p:sldId id="265" r:id="rId16"/>
    <p:sldId id="266"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2271136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31585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29261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40887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70365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3293341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348298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091587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594109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E926-6704-44BD-BABA-4D6302DB8FCE}"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400670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B2E926-6704-44BD-BABA-4D6302DB8FCE}" type="datetimeFigureOut">
              <a:rPr lang="en-US" smtClean="0"/>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15128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B2E926-6704-44BD-BABA-4D6302DB8FCE}" type="datetimeFigureOut">
              <a:rPr lang="en-US" smtClean="0"/>
              <a:t>11/26/2017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424489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B2E926-6704-44BD-BABA-4D6302DB8FCE}" type="datetimeFigureOut">
              <a:rPr lang="en-US" smtClean="0"/>
              <a:t>11/26/2017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48637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2E926-6704-44BD-BABA-4D6302DB8FCE}" type="datetimeFigureOut">
              <a:rPr lang="en-US" smtClean="0"/>
              <a:t>11/26/2017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243713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2E926-6704-44BD-BABA-4D6302DB8FCE}" type="datetimeFigureOut">
              <a:rPr lang="en-US" smtClean="0"/>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1801105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2E926-6704-44BD-BABA-4D6302DB8FCE}" type="datetimeFigureOut">
              <a:rPr lang="en-US" smtClean="0"/>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0C349-9113-40A5-9900-BF155E903951}" type="slidenum">
              <a:rPr lang="en-US" smtClean="0"/>
              <a:t>‹#›</a:t>
            </a:fld>
            <a:endParaRPr lang="en-US"/>
          </a:p>
        </p:txBody>
      </p:sp>
    </p:spTree>
    <p:extLst>
      <p:ext uri="{BB962C8B-B14F-4D97-AF65-F5344CB8AC3E}">
        <p14:creationId xmlns:p14="http://schemas.microsoft.com/office/powerpoint/2010/main" val="91484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B2E926-6704-44BD-BABA-4D6302DB8FCE}" type="datetimeFigureOut">
              <a:rPr lang="en-US" smtClean="0"/>
              <a:t>11/26/2017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A50C349-9113-40A5-9900-BF155E903951}" type="slidenum">
              <a:rPr lang="en-US" smtClean="0"/>
              <a:t>‹#›</a:t>
            </a:fld>
            <a:endParaRPr lang="en-US"/>
          </a:p>
        </p:txBody>
      </p:sp>
    </p:spTree>
    <p:extLst>
      <p:ext uri="{BB962C8B-B14F-4D97-AF65-F5344CB8AC3E}">
        <p14:creationId xmlns:p14="http://schemas.microsoft.com/office/powerpoint/2010/main" val="263815588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7772400" cy="1851025"/>
          </a:xfrm>
          <a:scene3d>
            <a:camera prst="perspectiveRelaxedModerately"/>
            <a:lightRig rig="threePt" dir="t"/>
          </a:scene3d>
        </p:spPr>
        <p:txBody>
          <a:bodyPr>
            <a:normAutofit fontScale="90000"/>
          </a:bodyPr>
          <a:lstStyle/>
          <a:p>
            <a:r>
              <a:rPr lang="en-US" sz="7200" b="1" dirty="0" smtClean="0">
                <a:ln w="18000">
                  <a:solidFill>
                    <a:schemeClr val="accent2">
                      <a:satMod val="140000"/>
                    </a:schemeClr>
                  </a:solidFill>
                  <a:prstDash val="solid"/>
                  <a:miter lim="800000"/>
                </a:ln>
                <a:solidFill>
                  <a:srgbClr val="FFC000"/>
                </a:solidFill>
                <a:effectLst>
                  <a:outerShdw blurRad="25500" dist="23000" dir="7020000" algn="tl">
                    <a:srgbClr val="000000">
                      <a:alpha val="50000"/>
                    </a:srgbClr>
                  </a:outerShdw>
                </a:effectLst>
                <a:latin typeface="Times New Roman" pitchFamily="18" charset="0"/>
                <a:cs typeface="Times New Roman" pitchFamily="18" charset="0"/>
              </a:rPr>
              <a:t>      HỆ ĐIỀU HÀNH</a:t>
            </a:r>
            <a:endParaRPr lang="en-US" sz="7200" b="1" dirty="0">
              <a:ln w="18000">
                <a:solidFill>
                  <a:schemeClr val="accent2">
                    <a:satMod val="140000"/>
                  </a:schemeClr>
                </a:solidFill>
                <a:prstDash val="solid"/>
                <a:miter lim="800000"/>
              </a:ln>
              <a:solidFill>
                <a:srgbClr val="FFC000"/>
              </a:solidFill>
              <a:effectLst>
                <a:outerShdw blurRad="25500" dist="23000" dir="7020000" algn="tl">
                  <a:srgbClr val="000000">
                    <a:alpha val="50000"/>
                  </a:srgbClr>
                </a:outerShdw>
              </a:effectLst>
              <a:latin typeface="Times New Roman" pitchFamily="18" charset="0"/>
              <a:cs typeface="Times New Roman" pitchFamily="18" charset="0"/>
            </a:endParaRPr>
          </a:p>
        </p:txBody>
      </p:sp>
      <p:sp>
        <p:nvSpPr>
          <p:cNvPr id="3" name="Subtitle 2"/>
          <p:cNvSpPr>
            <a:spLocks noGrp="1"/>
          </p:cNvSpPr>
          <p:nvPr>
            <p:ph type="subTitle" idx="1"/>
          </p:nvPr>
        </p:nvSpPr>
        <p:spPr>
          <a:xfrm>
            <a:off x="1371600" y="2514600"/>
            <a:ext cx="6400800" cy="3810000"/>
          </a:xfrm>
        </p:spPr>
        <p:txBody>
          <a:bodyPr numCol="2">
            <a:normAutofit lnSpcReduction="10000"/>
          </a:bodyPr>
          <a:lstStyle/>
          <a:p>
            <a:pPr algn="ctr"/>
            <a:r>
              <a:rPr lang="en-US" sz="2000" b="1" dirty="0" smtClean="0">
                <a:solidFill>
                  <a:srgbClr val="C00000"/>
                </a:solidFill>
                <a:latin typeface="Times New Roman" pitchFamily="18" charset="0"/>
                <a:cs typeface="Times New Roman" pitchFamily="18" charset="0"/>
              </a:rPr>
              <a:t>                                     </a:t>
            </a:r>
            <a:r>
              <a:rPr lang="en-US" sz="2000" b="1" u="sng" dirty="0" smtClean="0">
                <a:solidFill>
                  <a:srgbClr val="C00000"/>
                </a:solidFill>
                <a:latin typeface="Times New Roman" pitchFamily="18" charset="0"/>
                <a:cs typeface="Times New Roman" pitchFamily="18" charset="0"/>
              </a:rPr>
              <a:t>TỔ </a:t>
            </a:r>
            <a:r>
              <a:rPr lang="en-US" sz="2000" b="1" u="sng" dirty="0" smtClean="0">
                <a:solidFill>
                  <a:srgbClr val="C00000"/>
                </a:solidFill>
                <a:latin typeface="Times New Roman" pitchFamily="18" charset="0"/>
                <a:cs typeface="Times New Roman" pitchFamily="18" charset="0"/>
              </a:rPr>
              <a:t>3 </a:t>
            </a:r>
            <a:r>
              <a:rPr lang="en-US" sz="2000" b="1" u="sng" dirty="0" smtClean="0">
                <a:solidFill>
                  <a:srgbClr val="C00000"/>
                </a:solidFill>
                <a:latin typeface="Times New Roman" pitchFamily="18" charset="0"/>
                <a:cs typeface="Times New Roman" pitchFamily="18" charset="0"/>
              </a:rPr>
              <a:t>:</a:t>
            </a:r>
            <a:endParaRPr lang="en-US" sz="2000" b="1" u="sng" dirty="0" smtClean="0">
              <a:solidFill>
                <a:srgbClr val="C0000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Trần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Anh</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a:t>
            </a:r>
            <a:r>
              <a:rPr lang="vi-VN" sz="2400" b="1" dirty="0" smtClean="0">
                <a:solidFill>
                  <a:srgbClr val="002060"/>
                </a:solidFill>
                <a:latin typeface="Times New Roman" pitchFamily="18" charset="0"/>
                <a:cs typeface="Times New Roman" pitchFamily="18" charset="0"/>
              </a:rPr>
              <a:t>ư</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Huỳnh</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Văn</a:t>
            </a:r>
            <a:r>
              <a:rPr lang="en-US" sz="2400" b="1" dirty="0" smtClean="0">
                <a:solidFill>
                  <a:srgbClr val="002060"/>
                </a:solidFill>
                <a:latin typeface="Times New Roman" pitchFamily="18" charset="0"/>
                <a:cs typeface="Times New Roman" pitchFamily="18" charset="0"/>
              </a:rPr>
              <a:t> Sang</a:t>
            </a:r>
          </a:p>
          <a:p>
            <a:pPr algn="ctr"/>
            <a:r>
              <a:rPr lang="en-US" sz="2400" b="1" dirty="0" err="1" smtClean="0">
                <a:solidFill>
                  <a:srgbClr val="002060"/>
                </a:solidFill>
                <a:latin typeface="Times New Roman" pitchFamily="18" charset="0"/>
                <a:cs typeface="Times New Roman" pitchFamily="18" charset="0"/>
              </a:rPr>
              <a:t>Vũ</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Quang</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trung</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Lý</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Thị</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Ngọc</a:t>
            </a:r>
            <a:r>
              <a:rPr lang="en-US" sz="2400" b="1" dirty="0" smtClean="0">
                <a:solidFill>
                  <a:srgbClr val="002060"/>
                </a:solidFill>
                <a:latin typeface="Times New Roman" pitchFamily="18" charset="0"/>
                <a:cs typeface="Times New Roman" pitchFamily="18" charset="0"/>
              </a:rPr>
              <a:t> Mai</a:t>
            </a:r>
          </a:p>
          <a:p>
            <a:pPr algn="ctr"/>
            <a:r>
              <a:rPr lang="en-US" sz="2400" b="1" dirty="0" err="1" smtClean="0">
                <a:solidFill>
                  <a:srgbClr val="002060"/>
                </a:solidFill>
                <a:latin typeface="Times New Roman" pitchFamily="18" charset="0"/>
                <a:cs typeface="Times New Roman" pitchFamily="18" charset="0"/>
              </a:rPr>
              <a:t>Bùi</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Thị</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Thanh</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Ngân</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Trần</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Thị</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Ph</a:t>
            </a:r>
            <a:r>
              <a:rPr lang="vi-VN" sz="2400" b="1" dirty="0" smtClean="0">
                <a:solidFill>
                  <a:srgbClr val="002060"/>
                </a:solidFill>
                <a:latin typeface="Times New Roman" pitchFamily="18" charset="0"/>
                <a:cs typeface="Times New Roman" pitchFamily="18" charset="0"/>
              </a:rPr>
              <a:t>ương</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Nhi</a:t>
            </a:r>
            <a:endParaRPr lang="en-US" sz="2400" b="1" dirty="0">
              <a:solidFill>
                <a:srgbClr val="002060"/>
              </a:solidFill>
              <a:latin typeface="Times New Roman" pitchFamily="18" charset="0"/>
              <a:cs typeface="Times New Roman" pitchFamily="18" charset="0"/>
            </a:endParaRPr>
          </a:p>
          <a:p>
            <a:pPr algn="ctr"/>
            <a:endParaRPr lang="en-US" sz="2400" b="1" dirty="0" smtClean="0">
              <a:solidFill>
                <a:srgbClr val="002060"/>
              </a:solidFill>
              <a:latin typeface="Times New Roman" pitchFamily="18" charset="0"/>
              <a:cs typeface="Times New Roman" pitchFamily="18" charset="0"/>
            </a:endParaRPr>
          </a:p>
          <a:p>
            <a:pPr algn="ct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Nguyễn</a:t>
            </a:r>
            <a:r>
              <a:rPr lang="en-US" sz="2400" b="1" dirty="0" smtClean="0">
                <a:solidFill>
                  <a:srgbClr val="002060"/>
                </a:solidFill>
                <a:latin typeface="Times New Roman" pitchFamily="18" charset="0"/>
                <a:cs typeface="Times New Roman" pitchFamily="18" charset="0"/>
              </a:rPr>
              <a:t> T</a:t>
            </a:r>
            <a:r>
              <a:rPr lang="vi-VN" sz="2400" b="1" dirty="0" smtClean="0">
                <a:solidFill>
                  <a:srgbClr val="002060"/>
                </a:solidFill>
                <a:latin typeface="Times New Roman" pitchFamily="18" charset="0"/>
                <a:cs typeface="Times New Roman" pitchFamily="18" charset="0"/>
              </a:rPr>
              <a:t>ường</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Vy</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Nguyễn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Thanh</a:t>
            </a:r>
            <a:r>
              <a:rPr lang="en-US" sz="2400" b="1" dirty="0" smtClean="0">
                <a:solidFill>
                  <a:srgbClr val="002060"/>
                </a:solidFill>
                <a:latin typeface="Times New Roman" pitchFamily="18" charset="0"/>
                <a:cs typeface="Times New Roman" pitchFamily="18" charset="0"/>
              </a:rPr>
              <a:t> H</a:t>
            </a:r>
            <a:r>
              <a:rPr lang="vi-VN" sz="2400" b="1" dirty="0" smtClean="0">
                <a:solidFill>
                  <a:srgbClr val="002060"/>
                </a:solidFill>
                <a:latin typeface="Times New Roman" pitchFamily="18" charset="0"/>
                <a:cs typeface="Times New Roman" pitchFamily="18" charset="0"/>
              </a:rPr>
              <a:t>ương</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Trần</a:t>
            </a:r>
            <a:r>
              <a:rPr lang="en-US" sz="2400" b="1" dirty="0" smtClean="0">
                <a:solidFill>
                  <a:srgbClr val="002060"/>
                </a:solidFill>
                <a:latin typeface="Times New Roman" pitchFamily="18" charset="0"/>
                <a:cs typeface="Times New Roman" pitchFamily="18" charset="0"/>
              </a:rPr>
              <a:t> </a:t>
            </a:r>
            <a:r>
              <a:rPr lang="en-US" sz="2400" b="1" dirty="0">
                <a:solidFill>
                  <a:srgbClr val="002060"/>
                </a:solidFill>
                <a:latin typeface="Times New Roman" pitchFamily="18" charset="0"/>
                <a:cs typeface="Times New Roman" pitchFamily="18" charset="0"/>
              </a:rPr>
              <a:t>Minh </a:t>
            </a:r>
            <a:r>
              <a:rPr lang="en-US" sz="2400" b="1" dirty="0" err="1" smtClean="0">
                <a:solidFill>
                  <a:srgbClr val="002060"/>
                </a:solidFill>
                <a:latin typeface="Times New Roman" pitchFamily="18" charset="0"/>
                <a:cs typeface="Times New Roman" pitchFamily="18" charset="0"/>
              </a:rPr>
              <a:t>Phú</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Phạm</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Hoàng</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Anh</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Bùi</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Đình</a:t>
            </a:r>
            <a:r>
              <a:rPr lang="en-US" sz="2400" b="1" dirty="0" smtClean="0">
                <a:solidFill>
                  <a:srgbClr val="002060"/>
                </a:solidFill>
                <a:latin typeface="Times New Roman" pitchFamily="18" charset="0"/>
                <a:cs typeface="Times New Roman" pitchFamily="18" charset="0"/>
              </a:rPr>
              <a:t> D</a:t>
            </a:r>
            <a:r>
              <a:rPr lang="vi-VN" sz="2400" b="1" dirty="0" smtClean="0">
                <a:solidFill>
                  <a:srgbClr val="002060"/>
                </a:solidFill>
                <a:latin typeface="Times New Roman" pitchFamily="18" charset="0"/>
                <a:cs typeface="Times New Roman" pitchFamily="18" charset="0"/>
              </a:rPr>
              <a:t>ương</a:t>
            </a:r>
            <a:endParaRPr lang="en-US" sz="2400" b="1" dirty="0" smtClean="0">
              <a:solidFill>
                <a:srgbClr val="002060"/>
              </a:solidFill>
              <a:latin typeface="Times New Roman" pitchFamily="18" charset="0"/>
              <a:cs typeface="Times New Roman" pitchFamily="18" charset="0"/>
            </a:endParaRPr>
          </a:p>
          <a:p>
            <a:pPr algn="ctr"/>
            <a:r>
              <a:rPr lang="en-US" sz="2400" b="1" dirty="0" err="1" smtClean="0">
                <a:solidFill>
                  <a:srgbClr val="002060"/>
                </a:solidFill>
                <a:latin typeface="Times New Roman" pitchFamily="18" charset="0"/>
                <a:cs typeface="Times New Roman" pitchFamily="18" charset="0"/>
              </a:rPr>
              <a:t>Nguyễn</a:t>
            </a:r>
            <a:r>
              <a:rPr lang="en-US" sz="2400" b="1" dirty="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Trình</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Hậu</a:t>
            </a:r>
            <a:endParaRPr lang="en-US" sz="2400" b="1" dirty="0" smtClean="0">
              <a:solidFill>
                <a:srgbClr val="002060"/>
              </a:solidFill>
              <a:latin typeface="Times New Roman" pitchFamily="18" charset="0"/>
              <a:cs typeface="Times New Roman" pitchFamily="18" charset="0"/>
            </a:endParaRPr>
          </a:p>
          <a:p>
            <a:pPr algn="ct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996926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1" presetClass="exit" presetSubtype="1" fill="hold" nodeType="clickEffect">
                                  <p:stCondLst>
                                    <p:cond delay="0"/>
                                  </p:stCondLst>
                                  <p:childTnLst>
                                    <p:animEffect transition="out" filter="wheel(1)">
                                      <p:cBhvr>
                                        <p:cTn id="12" dur="2000"/>
                                        <p:tgtEl>
                                          <p:spTgt spid="3">
                                            <p:txEl>
                                              <p:pRg st="0" end="0"/>
                                            </p:txEl>
                                          </p:spTgt>
                                        </p:tgtEl>
                                      </p:cBhvr>
                                    </p:animEffect>
                                    <p:set>
                                      <p:cBhvr>
                                        <p:cTn id="13" dur="1" fill="hold">
                                          <p:stCondLst>
                                            <p:cond delay="1999"/>
                                          </p:stCondLst>
                                        </p:cTn>
                                        <p:tgtEl>
                                          <p:spTgt spid="3">
                                            <p:txEl>
                                              <p:pRg st="0" end="0"/>
                                            </p:txEl>
                                          </p:spTgt>
                                        </p:tgtEl>
                                        <p:attrNameLst>
                                          <p:attrName>style.visibility</p:attrName>
                                        </p:attrNameLst>
                                      </p:cBhvr>
                                      <p:to>
                                        <p:strVal val="hidden"/>
                                      </p:to>
                                    </p:set>
                                  </p:childTnLst>
                                </p:cTn>
                              </p:par>
                              <p:par>
                                <p:cTn id="14" presetID="21" presetClass="exit" presetSubtype="1" fill="hold" nodeType="withEffect">
                                  <p:stCondLst>
                                    <p:cond delay="0"/>
                                  </p:stCondLst>
                                  <p:childTnLst>
                                    <p:animEffect transition="out" filter="wheel(1)">
                                      <p:cBhvr>
                                        <p:cTn id="15" dur="2000"/>
                                        <p:tgtEl>
                                          <p:spTgt spid="3">
                                            <p:txEl>
                                              <p:pRg st="1" end="1"/>
                                            </p:txEl>
                                          </p:spTgt>
                                        </p:tgtEl>
                                      </p:cBhvr>
                                    </p:animEffect>
                                    <p:set>
                                      <p:cBhvr>
                                        <p:cTn id="16" dur="1" fill="hold">
                                          <p:stCondLst>
                                            <p:cond delay="1999"/>
                                          </p:stCondLst>
                                        </p:cTn>
                                        <p:tgtEl>
                                          <p:spTgt spid="3">
                                            <p:txEl>
                                              <p:pRg st="1" end="1"/>
                                            </p:txEl>
                                          </p:spTgt>
                                        </p:tgtEl>
                                        <p:attrNameLst>
                                          <p:attrName>style.visibility</p:attrName>
                                        </p:attrNameLst>
                                      </p:cBhvr>
                                      <p:to>
                                        <p:strVal val="hidden"/>
                                      </p:to>
                                    </p:set>
                                  </p:childTnLst>
                                </p:cTn>
                              </p:par>
                              <p:par>
                                <p:cTn id="17" presetID="21" presetClass="exit" presetSubtype="1" fill="hold" nodeType="withEffect">
                                  <p:stCondLst>
                                    <p:cond delay="0"/>
                                  </p:stCondLst>
                                  <p:childTnLst>
                                    <p:animEffect transition="out" filter="wheel(1)">
                                      <p:cBhvr>
                                        <p:cTn id="18" dur="2000"/>
                                        <p:tgtEl>
                                          <p:spTgt spid="3">
                                            <p:txEl>
                                              <p:pRg st="2" end="2"/>
                                            </p:txEl>
                                          </p:spTgt>
                                        </p:tgtEl>
                                      </p:cBhvr>
                                    </p:animEffect>
                                    <p:set>
                                      <p:cBhvr>
                                        <p:cTn id="19" dur="1" fill="hold">
                                          <p:stCondLst>
                                            <p:cond delay="1999"/>
                                          </p:stCondLst>
                                        </p:cTn>
                                        <p:tgtEl>
                                          <p:spTgt spid="3">
                                            <p:txEl>
                                              <p:pRg st="2" end="2"/>
                                            </p:txEl>
                                          </p:spTgt>
                                        </p:tgtEl>
                                        <p:attrNameLst>
                                          <p:attrName>style.visibility</p:attrName>
                                        </p:attrNameLst>
                                      </p:cBhvr>
                                      <p:to>
                                        <p:strVal val="hidden"/>
                                      </p:to>
                                    </p:set>
                                  </p:childTnLst>
                                </p:cTn>
                              </p:par>
                              <p:par>
                                <p:cTn id="20" presetID="21" presetClass="exit" presetSubtype="1" fill="hold" nodeType="withEffect">
                                  <p:stCondLst>
                                    <p:cond delay="0"/>
                                  </p:stCondLst>
                                  <p:childTnLst>
                                    <p:animEffect transition="out" filter="wheel(1)">
                                      <p:cBhvr>
                                        <p:cTn id="21" dur="2000"/>
                                        <p:tgtEl>
                                          <p:spTgt spid="3">
                                            <p:txEl>
                                              <p:pRg st="3" end="3"/>
                                            </p:txEl>
                                          </p:spTgt>
                                        </p:tgtEl>
                                      </p:cBhvr>
                                    </p:animEffect>
                                    <p:set>
                                      <p:cBhvr>
                                        <p:cTn id="22" dur="1" fill="hold">
                                          <p:stCondLst>
                                            <p:cond delay="1999"/>
                                          </p:stCondLst>
                                        </p:cTn>
                                        <p:tgtEl>
                                          <p:spTgt spid="3">
                                            <p:txEl>
                                              <p:pRg st="3" end="3"/>
                                            </p:txEl>
                                          </p:spTgt>
                                        </p:tgtEl>
                                        <p:attrNameLst>
                                          <p:attrName>style.visibility</p:attrName>
                                        </p:attrNameLst>
                                      </p:cBhvr>
                                      <p:to>
                                        <p:strVal val="hidden"/>
                                      </p:to>
                                    </p:set>
                                  </p:childTnLst>
                                </p:cTn>
                              </p:par>
                              <p:par>
                                <p:cTn id="23" presetID="21" presetClass="exit" presetSubtype="1" fill="hold" nodeType="withEffect">
                                  <p:stCondLst>
                                    <p:cond delay="0"/>
                                  </p:stCondLst>
                                  <p:childTnLst>
                                    <p:animEffect transition="out" filter="wheel(1)">
                                      <p:cBhvr>
                                        <p:cTn id="24" dur="2000"/>
                                        <p:tgtEl>
                                          <p:spTgt spid="3">
                                            <p:txEl>
                                              <p:pRg st="4" end="4"/>
                                            </p:txEl>
                                          </p:spTgt>
                                        </p:tgtEl>
                                      </p:cBhvr>
                                    </p:animEffect>
                                    <p:set>
                                      <p:cBhvr>
                                        <p:cTn id="25" dur="1" fill="hold">
                                          <p:stCondLst>
                                            <p:cond delay="1999"/>
                                          </p:stCondLst>
                                        </p:cTn>
                                        <p:tgtEl>
                                          <p:spTgt spid="3">
                                            <p:txEl>
                                              <p:pRg st="4" end="4"/>
                                            </p:txEl>
                                          </p:spTgt>
                                        </p:tgtEl>
                                        <p:attrNameLst>
                                          <p:attrName>style.visibility</p:attrName>
                                        </p:attrNameLst>
                                      </p:cBhvr>
                                      <p:to>
                                        <p:strVal val="hidden"/>
                                      </p:to>
                                    </p:set>
                                  </p:childTnLst>
                                </p:cTn>
                              </p:par>
                              <p:par>
                                <p:cTn id="26" presetID="21" presetClass="exit" presetSubtype="1" fill="hold" nodeType="withEffect">
                                  <p:stCondLst>
                                    <p:cond delay="0"/>
                                  </p:stCondLst>
                                  <p:childTnLst>
                                    <p:animEffect transition="out" filter="wheel(1)">
                                      <p:cBhvr>
                                        <p:cTn id="27" dur="2000"/>
                                        <p:tgtEl>
                                          <p:spTgt spid="3">
                                            <p:txEl>
                                              <p:pRg st="5" end="5"/>
                                            </p:txEl>
                                          </p:spTgt>
                                        </p:tgtEl>
                                      </p:cBhvr>
                                    </p:animEffect>
                                    <p:set>
                                      <p:cBhvr>
                                        <p:cTn id="28" dur="1" fill="hold">
                                          <p:stCondLst>
                                            <p:cond delay="1999"/>
                                          </p:stCondLst>
                                        </p:cTn>
                                        <p:tgtEl>
                                          <p:spTgt spid="3">
                                            <p:txEl>
                                              <p:pRg st="5" end="5"/>
                                            </p:txEl>
                                          </p:spTgt>
                                        </p:tgtEl>
                                        <p:attrNameLst>
                                          <p:attrName>style.visibility</p:attrName>
                                        </p:attrNameLst>
                                      </p:cBhvr>
                                      <p:to>
                                        <p:strVal val="hidden"/>
                                      </p:to>
                                    </p:set>
                                  </p:childTnLst>
                                </p:cTn>
                              </p:par>
                              <p:par>
                                <p:cTn id="29" presetID="21" presetClass="exit" presetSubtype="1" fill="hold" nodeType="withEffect">
                                  <p:stCondLst>
                                    <p:cond delay="0"/>
                                  </p:stCondLst>
                                  <p:childTnLst>
                                    <p:animEffect transition="out" filter="wheel(1)">
                                      <p:cBhvr>
                                        <p:cTn id="30" dur="2000"/>
                                        <p:tgtEl>
                                          <p:spTgt spid="3">
                                            <p:txEl>
                                              <p:pRg st="6" end="6"/>
                                            </p:txEl>
                                          </p:spTgt>
                                        </p:tgtEl>
                                      </p:cBhvr>
                                    </p:animEffect>
                                    <p:set>
                                      <p:cBhvr>
                                        <p:cTn id="31" dur="1" fill="hold">
                                          <p:stCondLst>
                                            <p:cond delay="1999"/>
                                          </p:stCondLst>
                                        </p:cTn>
                                        <p:tgtEl>
                                          <p:spTgt spid="3">
                                            <p:txEl>
                                              <p:pRg st="6" end="6"/>
                                            </p:txEl>
                                          </p:spTgt>
                                        </p:tgtEl>
                                        <p:attrNameLst>
                                          <p:attrName>style.visibility</p:attrName>
                                        </p:attrNameLst>
                                      </p:cBhvr>
                                      <p:to>
                                        <p:strVal val="hidden"/>
                                      </p:to>
                                    </p:set>
                                  </p:childTnLst>
                                </p:cTn>
                              </p:par>
                              <p:par>
                                <p:cTn id="32" presetID="21" presetClass="exit" presetSubtype="1" fill="hold" nodeType="withEffect">
                                  <p:stCondLst>
                                    <p:cond delay="0"/>
                                  </p:stCondLst>
                                  <p:childTnLst>
                                    <p:animEffect transition="out" filter="wheel(1)">
                                      <p:cBhvr>
                                        <p:cTn id="33" dur="2000"/>
                                        <p:tgtEl>
                                          <p:spTgt spid="3">
                                            <p:txEl>
                                              <p:pRg st="9" end="9"/>
                                            </p:txEl>
                                          </p:spTgt>
                                        </p:tgtEl>
                                      </p:cBhvr>
                                    </p:animEffect>
                                    <p:set>
                                      <p:cBhvr>
                                        <p:cTn id="34" dur="1" fill="hold">
                                          <p:stCondLst>
                                            <p:cond delay="1999"/>
                                          </p:stCondLst>
                                        </p:cTn>
                                        <p:tgtEl>
                                          <p:spTgt spid="3">
                                            <p:txEl>
                                              <p:pRg st="9" end="9"/>
                                            </p:txEl>
                                          </p:spTgt>
                                        </p:tgtEl>
                                        <p:attrNameLst>
                                          <p:attrName>style.visibility</p:attrName>
                                        </p:attrNameLst>
                                      </p:cBhvr>
                                      <p:to>
                                        <p:strVal val="hidden"/>
                                      </p:to>
                                    </p:set>
                                  </p:childTnLst>
                                </p:cTn>
                              </p:par>
                              <p:par>
                                <p:cTn id="35" presetID="21" presetClass="exit" presetSubtype="1" fill="hold" nodeType="withEffect">
                                  <p:stCondLst>
                                    <p:cond delay="0"/>
                                  </p:stCondLst>
                                  <p:childTnLst>
                                    <p:animEffect transition="out" filter="wheel(1)">
                                      <p:cBhvr>
                                        <p:cTn id="36" dur="2000"/>
                                        <p:tgtEl>
                                          <p:spTgt spid="3">
                                            <p:txEl>
                                              <p:pRg st="10" end="10"/>
                                            </p:txEl>
                                          </p:spTgt>
                                        </p:tgtEl>
                                      </p:cBhvr>
                                    </p:animEffect>
                                    <p:set>
                                      <p:cBhvr>
                                        <p:cTn id="37" dur="1" fill="hold">
                                          <p:stCondLst>
                                            <p:cond delay="1999"/>
                                          </p:stCondLst>
                                        </p:cTn>
                                        <p:tgtEl>
                                          <p:spTgt spid="3">
                                            <p:txEl>
                                              <p:pRg st="10" end="10"/>
                                            </p:txEl>
                                          </p:spTgt>
                                        </p:tgtEl>
                                        <p:attrNameLst>
                                          <p:attrName>style.visibility</p:attrName>
                                        </p:attrNameLst>
                                      </p:cBhvr>
                                      <p:to>
                                        <p:strVal val="hidden"/>
                                      </p:to>
                                    </p:set>
                                  </p:childTnLst>
                                </p:cTn>
                              </p:par>
                              <p:par>
                                <p:cTn id="38" presetID="21" presetClass="exit" presetSubtype="1" fill="hold" nodeType="withEffect">
                                  <p:stCondLst>
                                    <p:cond delay="0"/>
                                  </p:stCondLst>
                                  <p:childTnLst>
                                    <p:animEffect transition="out" filter="wheel(1)">
                                      <p:cBhvr>
                                        <p:cTn id="39" dur="2000"/>
                                        <p:tgtEl>
                                          <p:spTgt spid="3">
                                            <p:txEl>
                                              <p:pRg st="11" end="11"/>
                                            </p:txEl>
                                          </p:spTgt>
                                        </p:tgtEl>
                                      </p:cBhvr>
                                    </p:animEffect>
                                    <p:set>
                                      <p:cBhvr>
                                        <p:cTn id="40" dur="1" fill="hold">
                                          <p:stCondLst>
                                            <p:cond delay="1999"/>
                                          </p:stCondLst>
                                        </p:cTn>
                                        <p:tgtEl>
                                          <p:spTgt spid="3">
                                            <p:txEl>
                                              <p:pRg st="11" end="11"/>
                                            </p:txEl>
                                          </p:spTgt>
                                        </p:tgtEl>
                                        <p:attrNameLst>
                                          <p:attrName>style.visibility</p:attrName>
                                        </p:attrNameLst>
                                      </p:cBhvr>
                                      <p:to>
                                        <p:strVal val="hidden"/>
                                      </p:to>
                                    </p:set>
                                  </p:childTnLst>
                                </p:cTn>
                              </p:par>
                              <p:par>
                                <p:cTn id="41" presetID="21" presetClass="exit" presetSubtype="1" fill="hold" nodeType="withEffect">
                                  <p:stCondLst>
                                    <p:cond delay="0"/>
                                  </p:stCondLst>
                                  <p:childTnLst>
                                    <p:animEffect transition="out" filter="wheel(1)">
                                      <p:cBhvr>
                                        <p:cTn id="42" dur="2000"/>
                                        <p:tgtEl>
                                          <p:spTgt spid="3">
                                            <p:txEl>
                                              <p:pRg st="12" end="12"/>
                                            </p:txEl>
                                          </p:spTgt>
                                        </p:tgtEl>
                                      </p:cBhvr>
                                    </p:animEffect>
                                    <p:set>
                                      <p:cBhvr>
                                        <p:cTn id="43" dur="1" fill="hold">
                                          <p:stCondLst>
                                            <p:cond delay="1999"/>
                                          </p:stCondLst>
                                        </p:cTn>
                                        <p:tgtEl>
                                          <p:spTgt spid="3">
                                            <p:txEl>
                                              <p:pRg st="12" end="12"/>
                                            </p:txEl>
                                          </p:spTgt>
                                        </p:tgtEl>
                                        <p:attrNameLst>
                                          <p:attrName>style.visibility</p:attrName>
                                        </p:attrNameLst>
                                      </p:cBhvr>
                                      <p:to>
                                        <p:strVal val="hidden"/>
                                      </p:to>
                                    </p:set>
                                  </p:childTnLst>
                                </p:cTn>
                              </p:par>
                              <p:par>
                                <p:cTn id="44" presetID="21" presetClass="exit" presetSubtype="1" fill="hold" nodeType="withEffect">
                                  <p:stCondLst>
                                    <p:cond delay="0"/>
                                  </p:stCondLst>
                                  <p:childTnLst>
                                    <p:animEffect transition="out" filter="wheel(1)">
                                      <p:cBhvr>
                                        <p:cTn id="45" dur="2000"/>
                                        <p:tgtEl>
                                          <p:spTgt spid="3">
                                            <p:txEl>
                                              <p:pRg st="13" end="13"/>
                                            </p:txEl>
                                          </p:spTgt>
                                        </p:tgtEl>
                                      </p:cBhvr>
                                    </p:animEffect>
                                    <p:set>
                                      <p:cBhvr>
                                        <p:cTn id="46" dur="1" fill="hold">
                                          <p:stCondLst>
                                            <p:cond delay="1999"/>
                                          </p:stCondLst>
                                        </p:cTn>
                                        <p:tgtEl>
                                          <p:spTgt spid="3">
                                            <p:txEl>
                                              <p:pRg st="13" end="13"/>
                                            </p:txEl>
                                          </p:spTgt>
                                        </p:tgtEl>
                                        <p:attrNameLst>
                                          <p:attrName>style.visibility</p:attrName>
                                        </p:attrNameLst>
                                      </p:cBhvr>
                                      <p:to>
                                        <p:strVal val="hidden"/>
                                      </p:to>
                                    </p:set>
                                  </p:childTnLst>
                                </p:cTn>
                              </p:par>
                              <p:par>
                                <p:cTn id="47" presetID="21" presetClass="exit" presetSubtype="1" fill="hold" nodeType="withEffect">
                                  <p:stCondLst>
                                    <p:cond delay="0"/>
                                  </p:stCondLst>
                                  <p:childTnLst>
                                    <p:animEffect transition="out" filter="wheel(1)">
                                      <p:cBhvr>
                                        <p:cTn id="48" dur="2000"/>
                                        <p:tgtEl>
                                          <p:spTgt spid="3">
                                            <p:txEl>
                                              <p:pRg st="14" end="14"/>
                                            </p:txEl>
                                          </p:spTgt>
                                        </p:tgtEl>
                                      </p:cBhvr>
                                    </p:animEffect>
                                    <p:set>
                                      <p:cBhvr>
                                        <p:cTn id="49" dur="1" fill="hold">
                                          <p:stCondLst>
                                            <p:cond delay="1999"/>
                                          </p:stCondLst>
                                        </p:cTn>
                                        <p:tgtEl>
                                          <p:spTgt spid="3">
                                            <p:txEl>
                                              <p:pRg st="14" end="1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8" y="533400"/>
            <a:ext cx="7924801" cy="5507963"/>
          </a:xfrm>
        </p:spPr>
        <p:txBody>
          <a:bodyPr>
            <a:noAutofit/>
          </a:bodyPr>
          <a:lstStyle/>
          <a:p>
            <a:pPr>
              <a:buFont typeface="Wingdings" pitchFamily="2" charset="2"/>
              <a:buChar char="Ø"/>
            </a:pPr>
            <a:r>
              <a:rPr lang="vi-VN" altLang="en-US" sz="3200" dirty="0">
                <a:latin typeface="Times New Roman" pitchFamily="18" charset="0"/>
                <a:cs typeface="Times New Roman" pitchFamily="18" charset="0"/>
              </a:rPr>
              <a:t> </a:t>
            </a:r>
            <a:r>
              <a:rPr lang="en-US" altLang="en-US" sz="3200" b="1" dirty="0" smtClean="0">
                <a:latin typeface="Times New Roman" pitchFamily="18" charset="0"/>
                <a:cs typeface="Times New Roman" pitchFamily="18" charset="0"/>
              </a:rPr>
              <a:t>C</a:t>
            </a:r>
            <a:r>
              <a:rPr lang="vi-VN" altLang="en-US" sz="3200" b="1" dirty="0" smtClean="0">
                <a:latin typeface="Times New Roman" pitchFamily="18" charset="0"/>
                <a:cs typeface="Times New Roman" pitchFamily="18" charset="0"/>
              </a:rPr>
              <a:t>hức </a:t>
            </a:r>
            <a:r>
              <a:rPr lang="vi-VN" altLang="en-US" sz="3200" b="1" dirty="0">
                <a:latin typeface="Times New Roman" pitchFamily="18" charset="0"/>
                <a:cs typeface="Times New Roman" pitchFamily="18" charset="0"/>
              </a:rPr>
              <a:t>năng của Hệ điều hành</a:t>
            </a:r>
            <a:r>
              <a:rPr lang="vi-VN" altLang="en-US" sz="3200" dirty="0">
                <a:latin typeface="Times New Roman" pitchFamily="18" charset="0"/>
                <a:cs typeface="Times New Roman" pitchFamily="18" charset="0"/>
              </a:rPr>
              <a:t> theo </a:t>
            </a:r>
            <a:r>
              <a:rPr lang="en-US" altLang="en-US" sz="3200" dirty="0" err="1">
                <a:latin typeface="Times New Roman" pitchFamily="18" charset="0"/>
                <a:cs typeface="Times New Roman" pitchFamily="18" charset="0"/>
              </a:rPr>
              <a:t>những</a:t>
            </a:r>
            <a:r>
              <a:rPr lang="vi-VN" altLang="en-US" sz="3200" dirty="0">
                <a:latin typeface="Times New Roman" pitchFamily="18" charset="0"/>
                <a:cs typeface="Times New Roman" pitchFamily="18" charset="0"/>
              </a:rPr>
              <a:t> </a:t>
            </a:r>
            <a:r>
              <a:rPr lang="vi-VN" altLang="en-US" sz="3200" b="1" dirty="0">
                <a:latin typeface="Times New Roman" pitchFamily="18" charset="0"/>
                <a:cs typeface="Times New Roman" pitchFamily="18" charset="0"/>
              </a:rPr>
              <a:t>chức năng</a:t>
            </a:r>
            <a:r>
              <a:rPr lang="vi-VN" altLang="en-US" sz="3200" dirty="0">
                <a:latin typeface="Times New Roman" pitchFamily="18" charset="0"/>
                <a:cs typeface="Times New Roman" pitchFamily="18" charset="0"/>
              </a:rPr>
              <a:t> sau: Quản lý quá trình (process management) Quản lý bộ nhớ (memory management)</a:t>
            </a:r>
          </a:p>
          <a:p>
            <a:pPr>
              <a:buFont typeface="Wingdings" pitchFamily="2" charset="2"/>
              <a:buChar char="Ø"/>
            </a:pPr>
            <a:r>
              <a:rPr lang="en-US" altLang="en-US" sz="3200" dirty="0" smtClean="0">
                <a:latin typeface="Times New Roman" pitchFamily="18" charset="0"/>
                <a:cs typeface="Times New Roman" pitchFamily="18" charset="0"/>
              </a:rPr>
              <a:t> </a:t>
            </a:r>
            <a:r>
              <a:rPr lang="vi-VN" altLang="en-US" sz="3200" dirty="0" smtClean="0">
                <a:latin typeface="Times New Roman" pitchFamily="18" charset="0"/>
                <a:cs typeface="Times New Roman" pitchFamily="18" charset="0"/>
              </a:rPr>
              <a:t>Hệ </a:t>
            </a:r>
            <a:r>
              <a:rPr lang="vi-VN" altLang="en-US" sz="3200" dirty="0">
                <a:latin typeface="Times New Roman" pitchFamily="18" charset="0"/>
                <a:cs typeface="Times New Roman" pitchFamily="18" charset="0"/>
              </a:rPr>
              <a:t>điều hành có 6 nhiệm vụ cơ bản: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Quản lý bộ xử lý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Quản lý bộ nhớ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Quản lý thiết bị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Quản lý lưu trữ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Giao diện ứng dụng </a:t>
            </a:r>
            <a:br>
              <a:rPr lang="vi-VN" altLang="en-US" sz="3200" dirty="0">
                <a:latin typeface="Times New Roman" pitchFamily="18" charset="0"/>
                <a:cs typeface="Times New Roman" pitchFamily="18" charset="0"/>
              </a:rPr>
            </a:br>
            <a:r>
              <a:rPr lang="vi-VN" altLang="en-US" sz="3200" dirty="0">
                <a:latin typeface="Times New Roman" pitchFamily="18" charset="0"/>
                <a:cs typeface="Times New Roman" pitchFamily="18" charset="0"/>
              </a:rPr>
              <a:t>• Giao diện người sử dụng</a:t>
            </a:r>
          </a:p>
          <a:p>
            <a:pPr marL="0" indent="0">
              <a:buNone/>
            </a:pP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40375273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6347713" cy="1320800"/>
          </a:xfrm>
        </p:spPr>
        <p:txBody>
          <a:bodyPr>
            <a:normAutofit fontScale="90000"/>
          </a:bodyPr>
          <a:lstStyle/>
          <a:p>
            <a:r>
              <a:rPr lang="en-US" dirty="0" smtClean="0">
                <a:latin typeface="Times New Roman" pitchFamily="18" charset="0"/>
                <a:cs typeface="Times New Roman" pitchFamily="18" charset="0"/>
              </a:rPr>
              <a:t>5</a:t>
            </a:r>
            <a:r>
              <a:rPr lang="en-US" dirty="0">
                <a:latin typeface="Times New Roman" pitchFamily="18" charset="0"/>
                <a:cs typeface="Times New Roman" pitchFamily="18" charset="0"/>
              </a:rPr>
              <a:t>. KIỂM TRA VÀ CẬP </a:t>
            </a:r>
            <a:r>
              <a:rPr lang="en-US" dirty="0" smtClean="0">
                <a:latin typeface="Times New Roman" pitchFamily="18" charset="0"/>
                <a:cs typeface="Times New Roman" pitchFamily="18" charset="0"/>
              </a:rPr>
              <a:t>NHẬT HỆ ĐIỀU HÀNH </a:t>
            </a:r>
            <a:r>
              <a:rPr lang="en-US" dirty="0">
                <a:latin typeface="Times New Roman" pitchFamily="18" charset="0"/>
                <a:cs typeface="Times New Roman" pitchFamily="18" charset="0"/>
              </a:rPr>
              <a:t>CHO </a:t>
            </a:r>
            <a:r>
              <a:rPr lang="en-US" dirty="0" smtClean="0">
                <a:latin typeface="Times New Roman" pitchFamily="18" charset="0"/>
                <a:cs typeface="Times New Roman" pitchFamily="18" charset="0"/>
              </a:rPr>
              <a:t>MÁY TÍNH</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AutoNum type="alphaLcParenR"/>
            </a:pPr>
            <a:r>
              <a:rPr lang="en-US" sz="2800" dirty="0" err="1" smtClean="0">
                <a:latin typeface="Times New Roman" pitchFamily="18" charset="0"/>
                <a:cs typeface="Times New Roman" pitchFamily="18" charset="0"/>
              </a:rPr>
              <a:t>Kiểm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tra</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cách</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tra</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máy</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tính</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a:t>
            </a:r>
            <a:r>
              <a:rPr lang="en-US" sz="2800" dirty="0" err="1" smtClean="0">
                <a:latin typeface="Times New Roman" pitchFamily="18" charset="0"/>
                <a:cs typeface="Times New Roman" pitchFamily="18" charset="0"/>
              </a:rPr>
              <a:t>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chạy</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hệ điều hành </a:t>
            </a:r>
            <a:r>
              <a:rPr lang="vi-VN" sz="2800" dirty="0" smtClean="0">
                <a:latin typeface="Times New Roman" pitchFamily="18" charset="0"/>
                <a:cs typeface="Times New Roman" pitchFamily="18" charset="0"/>
              </a:rPr>
              <a:t>gì..</a:t>
            </a:r>
          </a:p>
          <a:p>
            <a:pPr marL="0" indent="0">
              <a:buNone/>
            </a:pPr>
            <a:r>
              <a:rPr lang="vi-VN"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Cách </a:t>
            </a:r>
            <a:r>
              <a:rPr lang="vi-VN" sz="2800" dirty="0">
                <a:latin typeface="Times New Roman" pitchFamily="18" charset="0"/>
                <a:cs typeface="Times New Roman" pitchFamily="18" charset="0"/>
              </a:rPr>
              <a:t>1:</a:t>
            </a:r>
          </a:p>
          <a:p>
            <a:pPr marL="0" indent="0">
              <a:buNone/>
            </a:pP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Bạn bấm đồng thời phím 2 phím:  </a:t>
            </a:r>
            <a:r>
              <a:rPr lang="vi-VN" sz="2800" b="1" dirty="0">
                <a:latin typeface="Times New Roman" pitchFamily="18" charset="0"/>
                <a:cs typeface="Times New Roman" pitchFamily="18" charset="0"/>
              </a:rPr>
              <a:t>Windows</a:t>
            </a:r>
            <a:r>
              <a:rPr lang="vi-VN" sz="2800" dirty="0">
                <a:latin typeface="Times New Roman" pitchFamily="18" charset="0"/>
                <a:cs typeface="Times New Roman" pitchFamily="18" charset="0"/>
              </a:rPr>
              <a:t> (phím có hình cửa sổ</a:t>
            </a:r>
            <a:r>
              <a:rPr lang="vi-VN" sz="2800" dirty="0" smtClean="0">
                <a:latin typeface="Times New Roman" pitchFamily="18" charset="0"/>
                <a:cs typeface="Times New Roman" pitchFamily="18" charset="0"/>
              </a:rPr>
              <a:t>) </a:t>
            </a:r>
            <a:r>
              <a:rPr lang="en-US" sz="2800" b="1" dirty="0">
                <a:latin typeface="Times New Roman" pitchFamily="18" charset="0"/>
                <a:cs typeface="Times New Roman" pitchFamily="18" charset="0"/>
              </a:rPr>
              <a:t>+</a:t>
            </a:r>
            <a:r>
              <a:rPr lang="vi-VN" sz="2800" b="1" dirty="0" smtClean="0">
                <a:latin typeface="Times New Roman" pitchFamily="18" charset="0"/>
                <a:cs typeface="Times New Roman" pitchFamily="18" charset="0"/>
              </a:rPr>
              <a:t> </a:t>
            </a:r>
            <a:r>
              <a:rPr lang="vi-VN" sz="2800" b="1" dirty="0">
                <a:latin typeface="Times New Roman" pitchFamily="18" charset="0"/>
                <a:cs typeface="Times New Roman" pitchFamily="18" charset="0"/>
              </a:rPr>
              <a:t>phím R</a:t>
            </a:r>
            <a:r>
              <a:rPr lang="vi-VN" sz="2800" dirty="0">
                <a:latin typeface="Times New Roman" pitchFamily="18" charset="0"/>
                <a:cs typeface="Times New Roman" pitchFamily="18" charset="0"/>
              </a:rPr>
              <a:t>, khi đó cửa sổ </a:t>
            </a:r>
            <a:r>
              <a:rPr lang="vi-VN" sz="2800" b="1" dirty="0">
                <a:latin typeface="Times New Roman" pitchFamily="18" charset="0"/>
                <a:cs typeface="Times New Roman" pitchFamily="18" charset="0"/>
              </a:rPr>
              <a:t>Run</a:t>
            </a:r>
            <a:r>
              <a:rPr lang="vi-VN" sz="2800" dirty="0">
                <a:latin typeface="Times New Roman" pitchFamily="18" charset="0"/>
                <a:cs typeface="Times New Roman" pitchFamily="18" charset="0"/>
              </a:rPr>
              <a:t> sẽ xuất hiện, bạn nhập vào “</a:t>
            </a:r>
            <a:r>
              <a:rPr lang="vi-VN" sz="2800" b="1" dirty="0">
                <a:latin typeface="Times New Roman" pitchFamily="18" charset="0"/>
                <a:cs typeface="Times New Roman" pitchFamily="18" charset="0"/>
              </a:rPr>
              <a:t>Winver</a:t>
            </a:r>
            <a:r>
              <a:rPr lang="vi-VN" sz="2800" dirty="0">
                <a:latin typeface="Times New Roman" pitchFamily="18" charset="0"/>
                <a:cs typeface="Times New Roman" pitchFamily="18" charset="0"/>
              </a:rPr>
              <a:t>”  và nhấn </a:t>
            </a:r>
            <a:r>
              <a:rPr lang="vi-VN" sz="2800" b="1" dirty="0">
                <a:latin typeface="Times New Roman" pitchFamily="18" charset="0"/>
                <a:cs typeface="Times New Roman" pitchFamily="18" charset="0"/>
              </a:rPr>
              <a:t>OK</a:t>
            </a:r>
            <a:r>
              <a:rPr lang="vi-VN" sz="2800" dirty="0">
                <a:latin typeface="Times New Roman" pitchFamily="18" charset="0"/>
                <a:cs typeface="Times New Roman" pitchFamily="18" charset="0"/>
              </a:rPr>
              <a:t>.</a:t>
            </a:r>
          </a:p>
          <a:p>
            <a:pPr marL="0" indent="0">
              <a:buNone/>
            </a:pPr>
            <a:r>
              <a:rPr lang="vi-VN" sz="2800" dirty="0">
                <a:latin typeface="Times New Roman" pitchFamily="18" charset="0"/>
                <a:cs typeface="Times New Roman" pitchFamily="18" charset="0"/>
              </a:rPr>
              <a:t>· Trong cửa sổ mới xuất hiện sẽ cho bạn biết thông tin chính xác của hệ điều hành mình đang sử </a:t>
            </a:r>
            <a:r>
              <a:rPr lang="vi-VN" sz="2800" dirty="0"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95964991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229600" cy="5973763"/>
          </a:xfrm>
        </p:spPr>
        <p:txBody>
          <a:bodyPr>
            <a:normAutofit/>
          </a:bodyPr>
          <a:lstStyle/>
          <a:p>
            <a:pPr marL="0" indent="0" fontAlgn="base">
              <a:buNone/>
            </a:pPr>
            <a:r>
              <a:rPr lang="en-US" sz="3600" dirty="0" smtClean="0">
                <a:latin typeface="Times New Roman" pitchFamily="18" charset="0"/>
                <a:cs typeface="Times New Roman" pitchFamily="18" charset="0"/>
              </a:rPr>
              <a:t>  </a:t>
            </a:r>
            <a:r>
              <a:rPr lang="vi-VN" sz="3600" b="1" u="sng" dirty="0">
                <a:latin typeface="Times New Roman" pitchFamily="18" charset="0"/>
                <a:cs typeface="Times New Roman" pitchFamily="18" charset="0"/>
              </a:rPr>
              <a:t>Cách 2:</a:t>
            </a:r>
            <a:endParaRPr lang="vi-VN" sz="3600" u="sng" dirty="0">
              <a:latin typeface="Times New Roman" pitchFamily="18" charset="0"/>
              <a:cs typeface="Times New Roman" pitchFamily="18" charset="0"/>
            </a:endParaRPr>
          </a:p>
          <a:p>
            <a:pPr marL="0" indent="0" fontAlgn="base">
              <a:buNone/>
            </a:pPr>
            <a:r>
              <a:rPr lang="vi-VN" sz="3600" dirty="0">
                <a:latin typeface="Times New Roman" pitchFamily="18" charset="0"/>
                <a:cs typeface="Times New Roman" pitchFamily="18" charset="0"/>
              </a:rPr>
              <a:t>– Các bạn Click chuột phải vào  </a:t>
            </a:r>
            <a:r>
              <a:rPr lang="vi-VN" sz="3600" b="1" dirty="0">
                <a:latin typeface="Times New Roman" pitchFamily="18" charset="0"/>
                <a:cs typeface="Times New Roman" pitchFamily="18" charset="0"/>
              </a:rPr>
              <a:t>My Computer</a:t>
            </a:r>
            <a:r>
              <a:rPr lang="vi-VN" sz="3600" dirty="0">
                <a:latin typeface="Times New Roman" pitchFamily="18" charset="0"/>
                <a:cs typeface="Times New Roman" pitchFamily="18" charset="0"/>
              </a:rPr>
              <a:t>, chọn </a:t>
            </a:r>
            <a:r>
              <a:rPr lang="vi-VN" sz="3600" b="1" dirty="0">
                <a:latin typeface="Times New Roman" pitchFamily="18" charset="0"/>
                <a:cs typeface="Times New Roman" pitchFamily="18" charset="0"/>
              </a:rPr>
              <a:t>properties</a:t>
            </a:r>
            <a:r>
              <a:rPr lang="vi-VN" sz="3600" dirty="0">
                <a:latin typeface="Times New Roman" pitchFamily="18" charset="0"/>
                <a:cs typeface="Times New Roman" pitchFamily="18" charset="0"/>
              </a:rPr>
              <a:t>. Khi đó sẽ có một cửa sổ xuất hiện, đó là tất cả thông tin mà bạn cần. </a:t>
            </a:r>
          </a:p>
          <a:p>
            <a:pPr fontAlgn="base"/>
            <a:r>
              <a:rPr lang="vi-VN" sz="3600" b="1" u="sng" dirty="0">
                <a:latin typeface="Times New Roman" pitchFamily="18" charset="0"/>
                <a:cs typeface="Times New Roman" pitchFamily="18" charset="0"/>
              </a:rPr>
              <a:t>Đối với windown xp:</a:t>
            </a:r>
            <a:endParaRPr lang="vi-VN" sz="3600" dirty="0">
              <a:latin typeface="Times New Roman" pitchFamily="18" charset="0"/>
              <a:cs typeface="Times New Roman" pitchFamily="18" charset="0"/>
            </a:endParaRPr>
          </a:p>
          <a:p>
            <a:pPr marL="0" indent="0" fontAlgn="base">
              <a:buNone/>
            </a:pPr>
            <a:r>
              <a:rPr lang="vi-VN" sz="3600" dirty="0">
                <a:latin typeface="Times New Roman" pitchFamily="18" charset="0"/>
                <a:cs typeface="Times New Roman" pitchFamily="18" charset="0"/>
              </a:rPr>
              <a:t>Microsoft Windows XP Professional: nó là windows xp 32 bit</a:t>
            </a:r>
            <a:br>
              <a:rPr lang="vi-VN" sz="3600" dirty="0">
                <a:latin typeface="Times New Roman" pitchFamily="18" charset="0"/>
                <a:cs typeface="Times New Roman" pitchFamily="18" charset="0"/>
              </a:rPr>
            </a:br>
            <a:r>
              <a:rPr lang="vi-VN" sz="3600" dirty="0">
                <a:latin typeface="Times New Roman" pitchFamily="18" charset="0"/>
                <a:cs typeface="Times New Roman" pitchFamily="18" charset="0"/>
              </a:rPr>
              <a:t>Thêm đuôi x64 Edition: sẽ là phiên bản 64 bit.</a:t>
            </a:r>
          </a:p>
          <a:p>
            <a:pPr marL="0" indent="0">
              <a:buNone/>
            </a:pP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858508150"/>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1066800"/>
            <a:ext cx="7239000" cy="4800600"/>
          </a:xfrm>
        </p:spPr>
      </p:pic>
    </p:spTree>
    <p:extLst>
      <p:ext uri="{BB962C8B-B14F-4D97-AF65-F5344CB8AC3E}">
        <p14:creationId xmlns:p14="http://schemas.microsoft.com/office/powerpoint/2010/main" val="361539766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lstStyle/>
          <a:p>
            <a:pPr fontAlgn="base"/>
            <a:r>
              <a:rPr lang="vi-VN" sz="2800" dirty="0">
                <a:latin typeface="Times New Roman" pitchFamily="18" charset="0"/>
                <a:cs typeface="Times New Roman" pitchFamily="18" charset="0"/>
              </a:rPr>
              <a:t>Đối với win 7, win 8:</a:t>
            </a:r>
          </a:p>
          <a:p>
            <a:pPr marL="0" indent="0" fontAlgn="base">
              <a:buNone/>
            </a:pPr>
            <a:r>
              <a:rPr lang="vi-VN" sz="2800" dirty="0">
                <a:latin typeface="Times New Roman" pitchFamily="18" charset="0"/>
                <a:cs typeface="Times New Roman" pitchFamily="18" charset="0"/>
              </a:rPr>
              <a:t>– Chúng ta nhìn vào System type: để biết được là windown 32 bit, hay 64 bit.</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057400"/>
            <a:ext cx="8153400" cy="4495800"/>
          </a:xfrm>
          <a:prstGeom prst="rect">
            <a:avLst/>
          </a:prstGeom>
        </p:spPr>
      </p:pic>
    </p:spTree>
    <p:extLst>
      <p:ext uri="{BB962C8B-B14F-4D97-AF65-F5344CB8AC3E}">
        <p14:creationId xmlns:p14="http://schemas.microsoft.com/office/powerpoint/2010/main" val="214123197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imes New Roman" pitchFamily="18" charset="0"/>
                <a:cs typeface="Times New Roman" pitchFamily="18" charset="0"/>
              </a:rPr>
              <a:t>b) </a:t>
            </a:r>
            <a:r>
              <a:rPr lang="en-US" sz="4000" dirty="0" err="1" smtClean="0">
                <a:latin typeface="Times New Roman" pitchFamily="18" charset="0"/>
                <a:cs typeface="Times New Roman" pitchFamily="18" charset="0"/>
              </a:rPr>
              <a:t>Cập</a:t>
            </a:r>
            <a:r>
              <a:rPr lang="en-US" sz="4000" dirty="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nhật</a:t>
            </a:r>
            <a:r>
              <a:rPr lang="en-US" sz="4000" dirty="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hệ</a:t>
            </a:r>
            <a:r>
              <a:rPr lang="en-US" sz="4000" dirty="0" smtClean="0">
                <a:latin typeface="Times New Roman" pitchFamily="18" charset="0"/>
                <a:cs typeface="Times New Roman" pitchFamily="18" charset="0"/>
              </a:rPr>
              <a:t> </a:t>
            </a:r>
            <a:r>
              <a:rPr lang="vi-VN" sz="4000" dirty="0" smtClean="0">
                <a:latin typeface="Times New Roman" pitchFamily="18" charset="0"/>
                <a:cs typeface="Times New Roman" pitchFamily="18" charset="0"/>
              </a:rPr>
              <a:t>đ</a:t>
            </a:r>
            <a:r>
              <a:rPr lang="en-US" sz="4000" dirty="0" err="1" smtClean="0">
                <a:latin typeface="Times New Roman" pitchFamily="18" charset="0"/>
                <a:cs typeface="Times New Roman" pitchFamily="18" charset="0"/>
              </a:rPr>
              <a:t>iều</a:t>
            </a:r>
            <a:r>
              <a:rPr lang="en-US" sz="4000" dirty="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hành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mới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cho</a:t>
            </a:r>
            <a:r>
              <a:rPr lang="en-US" sz="4000" dirty="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dòng</a:t>
            </a:r>
            <a:r>
              <a:rPr lang="en-US" sz="4000" dirty="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máy</a:t>
            </a:r>
            <a:r>
              <a:rPr lang="en-US" sz="4000" dirty="0">
                <a:latin typeface="Times New Roman" pitchFamily="18" charset="0"/>
                <a:cs typeface="Times New Roman" pitchFamily="18" charset="0"/>
              </a:rPr>
              <a:t> </a:t>
            </a:r>
            <a:r>
              <a:rPr lang="en-US" sz="4000" dirty="0" smtClean="0">
                <a:latin typeface="Times New Roman" pitchFamily="18" charset="0"/>
                <a:cs typeface="Times New Roman" pitchFamily="18" charset="0"/>
              </a:rPr>
              <a:t>Windows</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Theo </a:t>
            </a:r>
            <a:r>
              <a:rPr lang="vi-VN" sz="3200" dirty="0">
                <a:latin typeface="Times New Roman" pitchFamily="18" charset="0"/>
                <a:cs typeface="Times New Roman" pitchFamily="18" charset="0"/>
              </a:rPr>
              <a:t>mặc định, Windows sẽ tự động cập nhật trình điều khiển của bạn mỗi khi trình điều khiển đó có bản cập nhật mới hoặc cũng có thể thông qua các bản cập nhật của hệ điều hành</a:t>
            </a:r>
            <a:r>
              <a:rPr lang="vi-VN"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a:buFontTx/>
              <a:buChar char="-"/>
            </a:pPr>
            <a:r>
              <a:rPr lang="vi-VN" sz="3200" dirty="0" smtClean="0">
                <a:latin typeface="Times New Roman" pitchFamily="18" charset="0"/>
                <a:cs typeface="Times New Roman" pitchFamily="18" charset="0"/>
              </a:rPr>
              <a:t>Để </a:t>
            </a:r>
            <a:r>
              <a:rPr lang="vi-VN" sz="3200" dirty="0">
                <a:latin typeface="Times New Roman" pitchFamily="18" charset="0"/>
                <a:cs typeface="Times New Roman" pitchFamily="18" charset="0"/>
              </a:rPr>
              <a:t>cập nhật tự động driver thông qua tính năng </a:t>
            </a:r>
            <a:r>
              <a:rPr lang="vi-VN" sz="3200" b="1" dirty="0">
                <a:latin typeface="Times New Roman" pitchFamily="18" charset="0"/>
                <a:cs typeface="Times New Roman" pitchFamily="18" charset="0"/>
              </a:rPr>
              <a:t>Windows </a:t>
            </a:r>
            <a:r>
              <a:rPr lang="vi-VN" sz="3200" b="1" dirty="0" smtClean="0">
                <a:latin typeface="Times New Roman" pitchFamily="18" charset="0"/>
                <a:cs typeface="Times New Roman" pitchFamily="18" charset="0"/>
              </a:rPr>
              <a:t>Update</a:t>
            </a:r>
            <a:r>
              <a:rPr lang="en-US" sz="3200" dirty="0" smtClean="0">
                <a:latin typeface="Times New Roman" pitchFamily="18" charset="0"/>
                <a:cs typeface="Times New Roman" pitchFamily="18" charset="0"/>
              </a:rPr>
              <a:t>:</a:t>
            </a:r>
          </a:p>
          <a:p>
            <a:endParaRPr lang="vi-VN" dirty="0"/>
          </a:p>
        </p:txBody>
      </p:sp>
    </p:spTree>
    <p:extLst>
      <p:ext uri="{BB962C8B-B14F-4D97-AF65-F5344CB8AC3E}">
        <p14:creationId xmlns:p14="http://schemas.microsoft.com/office/powerpoint/2010/main" val="241537282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126163"/>
          </a:xfrm>
        </p:spPr>
        <p:txBody>
          <a:bodyPr/>
          <a:lstStyle/>
          <a:p>
            <a:pPr marL="0" indent="0">
              <a:buNone/>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a:t>
            </a:r>
            <a:r>
              <a:rPr lang="vi-VN" sz="3200" dirty="0" smtClean="0">
                <a:latin typeface="Times New Roman" pitchFamily="18" charset="0"/>
                <a:cs typeface="Times New Roman" pitchFamily="18" charset="0"/>
              </a:rPr>
              <a:t>ọn</a:t>
            </a:r>
            <a:r>
              <a:rPr lang="vi-VN" sz="3200" dirty="0">
                <a:latin typeface="Times New Roman" pitchFamily="18" charset="0"/>
                <a:cs typeface="Times New Roman" pitchFamily="18" charset="0"/>
              </a:rPr>
              <a:t> </a:t>
            </a:r>
            <a:r>
              <a:rPr lang="vi-VN" sz="3200" b="1" dirty="0">
                <a:latin typeface="Times New Roman" pitchFamily="18" charset="0"/>
                <a:cs typeface="Times New Roman" pitchFamily="18" charset="0"/>
              </a:rPr>
              <a:t>No, let me choose what to do </a:t>
            </a:r>
            <a:r>
              <a:rPr lang="vi-VN" sz="3200" dirty="0">
                <a:latin typeface="Times New Roman" pitchFamily="18" charset="0"/>
                <a:cs typeface="Times New Roman" pitchFamily="18" charset="0"/>
              </a:rPr>
              <a:t>&gt; </a:t>
            </a:r>
            <a:r>
              <a:rPr lang="vi-VN" sz="3200" b="1" dirty="0">
                <a:latin typeface="Times New Roman" pitchFamily="18" charset="0"/>
                <a:cs typeface="Times New Roman" pitchFamily="18" charset="0"/>
              </a:rPr>
              <a:t>Always install the best driver software from Windows Update</a:t>
            </a:r>
            <a:r>
              <a:rPr lang="vi-VN" sz="3200" dirty="0">
                <a:latin typeface="Times New Roman" pitchFamily="18" charset="0"/>
                <a:cs typeface="Times New Roman" pitchFamily="18" charset="0"/>
              </a:rPr>
              <a:t>rồi bấm nút </a:t>
            </a:r>
            <a:r>
              <a:rPr lang="vi-VN" sz="3200" b="1" dirty="0">
                <a:latin typeface="Times New Roman" pitchFamily="18" charset="0"/>
                <a:cs typeface="Times New Roman" pitchFamily="18" charset="0"/>
              </a:rPr>
              <a:t>Save Changes</a:t>
            </a:r>
            <a:r>
              <a:rPr lang="vi-VN" sz="3200" dirty="0">
                <a:latin typeface="Times New Roman" pitchFamily="18" charset="0"/>
                <a:cs typeface="Times New Roman" pitchFamily="18" charset="0"/>
              </a:rPr>
              <a:t> để áp dụng thay đổi.</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599" y="2133600"/>
            <a:ext cx="5838825" cy="4429125"/>
          </a:xfrm>
          <a:prstGeom prst="rect">
            <a:avLst/>
          </a:prstGeom>
        </p:spPr>
      </p:pic>
    </p:spTree>
    <p:extLst>
      <p:ext uri="{BB962C8B-B14F-4D97-AF65-F5344CB8AC3E}">
        <p14:creationId xmlns:p14="http://schemas.microsoft.com/office/powerpoint/2010/main" val="244146145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solidFill>
                  <a:srgbClr val="C00000"/>
                </a:solidFill>
                <a:latin typeface="Times New Roman" pitchFamily="18" charset="0"/>
                <a:cs typeface="Times New Roman" pitchFamily="18" charset="0"/>
              </a:rPr>
              <a:t>BÀI THUYẾT TRÌNH CỦA CHÚNG EM </a:t>
            </a:r>
            <a:r>
              <a:rPr lang="en-US" sz="4400" b="1" dirty="0" smtClean="0">
                <a:solidFill>
                  <a:srgbClr val="C00000"/>
                </a:solidFill>
                <a:latin typeface="Times New Roman" pitchFamily="18" charset="0"/>
                <a:cs typeface="Times New Roman" pitchFamily="18" charset="0"/>
              </a:rPr>
              <a:t>ĐẾN </a:t>
            </a:r>
            <a:r>
              <a:rPr lang="en-US" sz="4400" b="1" dirty="0">
                <a:solidFill>
                  <a:srgbClr val="C00000"/>
                </a:solidFill>
                <a:latin typeface="Times New Roman" pitchFamily="18" charset="0"/>
                <a:cs typeface="Times New Roman" pitchFamily="18" charset="0"/>
              </a:rPr>
              <a:t>ĐÂY LÀ KẾT </a:t>
            </a:r>
            <a:r>
              <a:rPr lang="en-US" sz="4400" b="1" dirty="0" smtClean="0">
                <a:solidFill>
                  <a:srgbClr val="C00000"/>
                </a:solidFill>
                <a:latin typeface="Times New Roman" pitchFamily="18" charset="0"/>
                <a:cs typeface="Times New Roman" pitchFamily="18" charset="0"/>
              </a:rPr>
              <a:t>THÚC.</a:t>
            </a:r>
            <a:endParaRPr lang="en-US" sz="4400" b="1" dirty="0">
              <a:solidFill>
                <a:srgbClr val="C00000"/>
              </a:solidFill>
              <a:latin typeface="Times New Roman" pitchFamily="18" charset="0"/>
              <a:cs typeface="Times New Roman" pitchFamily="18" charset="0"/>
            </a:endParaRPr>
          </a:p>
        </p:txBody>
      </p:sp>
      <p:sp>
        <p:nvSpPr>
          <p:cNvPr id="4" name="Rectangle 3"/>
          <p:cNvSpPr/>
          <p:nvPr/>
        </p:nvSpPr>
        <p:spPr>
          <a:xfrm>
            <a:off x="1524000" y="3880991"/>
            <a:ext cx="6705600" cy="144655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i="1" cap="all" spc="0" dirty="0" smtClean="0">
                <a:ln w="0"/>
                <a:solidFill>
                  <a:schemeClr val="accent4">
                    <a:lumMod val="40000"/>
                    <a:lumOff val="60000"/>
                  </a:schemeClr>
                </a:solidFill>
                <a:effectLst>
                  <a:reflection blurRad="12700" stA="50000" endPos="50000" dist="5000" dir="5400000" sy="-100000" rotWithShape="0"/>
                </a:effectLst>
                <a:latin typeface="Times New Roman" pitchFamily="18" charset="0"/>
                <a:cs typeface="Times New Roman" pitchFamily="18" charset="0"/>
              </a:rPr>
              <a:t>CẢM </a:t>
            </a:r>
            <a:r>
              <a:rPr lang="vi-VN" sz="4400" b="1" i="1" cap="all" spc="0" dirty="0" smtClean="0">
                <a:ln w="0"/>
                <a:solidFill>
                  <a:schemeClr val="accent4">
                    <a:lumMod val="40000"/>
                    <a:lumOff val="60000"/>
                  </a:schemeClr>
                </a:solidFill>
                <a:effectLst>
                  <a:reflection blurRad="12700" stA="50000" endPos="50000" dist="5000" dir="5400000" sy="-100000" rotWithShape="0"/>
                </a:effectLst>
                <a:latin typeface="Times New Roman" pitchFamily="18" charset="0"/>
                <a:cs typeface="Times New Roman" pitchFamily="18" charset="0"/>
              </a:rPr>
              <a:t>Ơ</a:t>
            </a:r>
            <a:r>
              <a:rPr lang="en-US" sz="4400" b="1" i="1" cap="all" spc="0" dirty="0">
                <a:ln w="0"/>
                <a:solidFill>
                  <a:schemeClr val="accent4">
                    <a:lumMod val="40000"/>
                    <a:lumOff val="60000"/>
                  </a:schemeClr>
                </a:solidFill>
                <a:effectLst>
                  <a:reflection blurRad="12700" stA="50000" endPos="50000" dist="5000" dir="5400000" sy="-100000" rotWithShape="0"/>
                </a:effectLst>
                <a:latin typeface="Times New Roman" pitchFamily="18" charset="0"/>
                <a:cs typeface="Times New Roman" pitchFamily="18" charset="0"/>
              </a:rPr>
              <a:t>N THẦY VÀ CÁC BẠN ĐÃ </a:t>
            </a:r>
            <a:r>
              <a:rPr lang="en-US" sz="4400" b="1" i="1" cap="all" spc="0" dirty="0" smtClean="0">
                <a:ln w="0"/>
                <a:solidFill>
                  <a:schemeClr val="accent4">
                    <a:lumMod val="40000"/>
                    <a:lumOff val="60000"/>
                  </a:schemeClr>
                </a:solidFill>
                <a:effectLst>
                  <a:reflection blurRad="12700" stA="50000" endPos="50000" dist="5000" dir="5400000" sy="-100000" rotWithShape="0"/>
                </a:effectLst>
                <a:latin typeface="Times New Roman" pitchFamily="18" charset="0"/>
                <a:cs typeface="Times New Roman" pitchFamily="18" charset="0"/>
              </a:rPr>
              <a:t>LẮNG NGHE</a:t>
            </a:r>
            <a:endParaRPr lang="en-US" sz="4400" b="1" cap="all" spc="0" dirty="0">
              <a:ln w="0"/>
              <a:solidFill>
                <a:schemeClr val="accent4">
                  <a:lumMod val="40000"/>
                  <a:lumOff val="60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95407166"/>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Times New Roman" pitchFamily="18" charset="0"/>
                <a:cs typeface="Times New Roman" pitchFamily="18" charset="0"/>
              </a:rPr>
              <a:t>1. HỆ ĐIỀU HÀNH LÀ GÌ?</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609598" y="1524000"/>
            <a:ext cx="7010401" cy="4517363"/>
          </a:xfrm>
        </p:spPr>
        <p:txBody>
          <a:bodyPr>
            <a:normAutofit/>
          </a:bodyPr>
          <a:lstStyle/>
          <a:p>
            <a:pPr marL="0" indent="0">
              <a:buNone/>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Hệ</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a:t>
            </a:r>
            <a:r>
              <a:rPr lang="en-US" sz="2800" dirty="0" err="1" smtClean="0">
                <a:latin typeface="Times New Roman" pitchFamily="18" charset="0"/>
                <a:cs typeface="Times New Roman" pitchFamily="18" charset="0"/>
              </a:rPr>
              <a:t>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một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a:t>
            </a:r>
            <a:r>
              <a:rPr lang="vi-VN" sz="2800" dirty="0" smtClean="0">
                <a:latin typeface="Times New Roman" pitchFamily="18" charset="0"/>
                <a:cs typeface="Times New Roman" pitchFamily="18" charset="0"/>
              </a:rPr>
              <a:t>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trình</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a:t>
            </a:r>
            <a:r>
              <a:rPr lang="en-US" sz="2800" dirty="0" err="1" smtClean="0">
                <a:latin typeface="Times New Roman" pitchFamily="18" charset="0"/>
                <a:cs typeface="Times New Roman" pitchFamily="18" charset="0"/>
              </a:rPr>
              <a:t>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khiển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chủ</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đạo</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đối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một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dùng</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lý</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chức</a:t>
            </a:r>
            <a:r>
              <a:rPr lang="en-US" sz="2800" dirty="0" smtClean="0">
                <a:latin typeface="Times New Roman" pitchFamily="18" charset="0"/>
                <a:cs typeface="Times New Roman" pitchFamily="18" charset="0"/>
              </a:rPr>
              <a:t> n</a:t>
            </a:r>
            <a:r>
              <a:rPr lang="vi-VN" sz="2800" dirty="0" smtClean="0">
                <a:latin typeface="Times New Roman" pitchFamily="18" charset="0"/>
                <a:cs typeface="Times New Roman" pitchFamily="18" charset="0"/>
              </a:rPr>
              <a:t>ă</a:t>
            </a:r>
            <a:r>
              <a:rPr lang="en-US" sz="2800" dirty="0" err="1" smtClean="0">
                <a:latin typeface="Times New Roman" pitchFamily="18" charset="0"/>
                <a:cs typeface="Times New Roman" pitchFamily="18" charset="0"/>
              </a:rPr>
              <a:t>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nội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trú</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cung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cấp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a:t>
            </a:r>
            <a:r>
              <a:rPr lang="vi-VN" sz="2800" dirty="0" smtClean="0">
                <a:latin typeface="Times New Roman" pitchFamily="18" charset="0"/>
                <a:cs typeface="Times New Roman" pitchFamily="18" charset="0"/>
              </a:rPr>
              <a:t>ương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tiện</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soát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hoạt</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máy</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đó</a:t>
            </a:r>
            <a:r>
              <a:rPr lang="en-US" sz="2800" dirty="0" smtClean="0">
                <a:latin typeface="Times New Roman" pitchFamily="18" charset="0"/>
                <a:cs typeface="Times New Roman" pitchFamily="18" charset="0"/>
              </a:rPr>
              <a:t>.</a:t>
            </a:r>
          </a:p>
          <a:p>
            <a:pPr>
              <a:buFontTx/>
              <a:buChar char="-"/>
            </a:pPr>
            <a:r>
              <a:rPr lang="en-US" sz="2800" dirty="0" err="1" smtClean="0">
                <a:latin typeface="Times New Roman" pitchFamily="18" charset="0"/>
                <a:cs typeface="Times New Roman" pitchFamily="18" charset="0"/>
              </a:rPr>
              <a:t>Trên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a:t>
            </a:r>
            <a:r>
              <a:rPr lang="vi-VN" sz="2800" dirty="0" smtClean="0">
                <a:latin typeface="Times New Roman" pitchFamily="18" charset="0"/>
                <a:cs typeface="Times New Roman" pitchFamily="18" charset="0"/>
              </a:rPr>
              <a:t>ường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ngày</a:t>
            </a:r>
            <a:r>
              <a:rPr lang="en-US" sz="2800" dirty="0" smtClean="0">
                <a:latin typeface="Times New Roman" pitchFamily="18" charset="0"/>
                <a:cs typeface="Times New Roman" pitchFamily="18" charset="0"/>
              </a:rPr>
              <a:t> nay </a:t>
            </a:r>
            <a:r>
              <a:rPr lang="vi-VN" sz="2800" dirty="0" smtClean="0">
                <a:latin typeface="Times New Roman" pitchFamily="18" charset="0"/>
                <a:cs typeface="Times New Roman" pitchFamily="18" charset="0"/>
              </a:rPr>
              <a:t>đã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hệ</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a:t>
            </a:r>
            <a:r>
              <a:rPr lang="en-US" sz="2800" dirty="0" err="1" smtClean="0">
                <a:latin typeface="Times New Roman" pitchFamily="18" charset="0"/>
                <a:cs typeface="Times New Roman" pitchFamily="18" charset="0"/>
              </a:rPr>
              <a:t>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a:t>
            </a:r>
            <a:r>
              <a:rPr lang="vi-VN" sz="2800" dirty="0" smtClean="0">
                <a:latin typeface="Times New Roman" pitchFamily="18" charset="0"/>
                <a:cs typeface="Times New Roman" pitchFamily="18" charset="0"/>
              </a:rPr>
              <a:t>ư</a:t>
            </a:r>
            <a:r>
              <a:rPr lang="en-US" sz="2800"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Linux, Android, IOS, OS/2,        MAC OS</a:t>
            </a:r>
            <a:r>
              <a:rPr lang="en-US" sz="2800" dirty="0">
                <a:latin typeface="Times New Roman" pitchFamily="18" charset="0"/>
                <a:cs typeface="Times New Roman" pitchFamily="18" charset="0"/>
              </a:rPr>
              <a:t>,… </a:t>
            </a:r>
            <a:r>
              <a:rPr lang="vi-VN" sz="2800" dirty="0" smtClean="0">
                <a:latin typeface="Times New Roman" pitchFamily="18" charset="0"/>
                <a:cs typeface="Times New Roman" pitchFamily="18" charset="0"/>
              </a:rPr>
              <a:t>đâ</a:t>
            </a:r>
            <a:r>
              <a:rPr lang="en-US" sz="2800" dirty="0" smtClean="0">
                <a:latin typeface="Times New Roman" pitchFamily="18" charset="0"/>
                <a:cs typeface="Times New Roman" pitchFamily="18" charset="0"/>
              </a:rPr>
              <a:t>y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những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hệ</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a:t>
            </a:r>
            <a:r>
              <a:rPr lang="en-US" sz="2800" dirty="0" err="1" smtClean="0">
                <a:latin typeface="Times New Roman" pitchFamily="18" charset="0"/>
                <a:cs typeface="Times New Roman" pitchFamily="18" charset="0"/>
              </a:rPr>
              <a:t>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9925810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heel(1)">
                                      <p:cBhvr>
                                        <p:cTn id="1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599" y="609600"/>
            <a:ext cx="8153401" cy="1320800"/>
          </a:xfrm>
        </p:spPr>
        <p:txBody>
          <a:bodyPr/>
          <a:lstStyle/>
          <a:p>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2791566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214595297"/>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6347713" cy="1320800"/>
          </a:xfrm>
        </p:spPr>
        <p:txBody>
          <a:bodyPr/>
          <a:lstStyle/>
          <a:p>
            <a:r>
              <a:rPr lang="en-US" b="1" u="sng" dirty="0" err="1">
                <a:latin typeface="Times New Roman" pitchFamily="18" charset="0"/>
                <a:cs typeface="Times New Roman" pitchFamily="18" charset="0"/>
              </a:rPr>
              <a:t>Một</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số</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hệ</a:t>
            </a:r>
            <a:r>
              <a:rPr lang="en-US" b="1" u="sng" dirty="0">
                <a:latin typeface="Times New Roman" pitchFamily="18" charset="0"/>
                <a:cs typeface="Times New Roman" pitchFamily="18" charset="0"/>
              </a:rPr>
              <a:t> </a:t>
            </a:r>
            <a:r>
              <a:rPr lang="vi-VN" b="1" u="sng" dirty="0">
                <a:latin typeface="Times New Roman" pitchFamily="18" charset="0"/>
                <a:cs typeface="Times New Roman" pitchFamily="18" charset="0"/>
              </a:rPr>
              <a:t>đ</a:t>
            </a:r>
            <a:r>
              <a:rPr lang="en-US" b="1" u="sng" dirty="0" err="1">
                <a:latin typeface="Times New Roman" pitchFamily="18" charset="0"/>
                <a:cs typeface="Times New Roman" pitchFamily="18" charset="0"/>
              </a:rPr>
              <a:t>iều</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hành</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nổi</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tiếng</a:t>
            </a:r>
            <a:r>
              <a:rPr lang="en-US" b="1" u="sng" dirty="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685800" y="1233726"/>
            <a:ext cx="6347714" cy="5624274"/>
          </a:xfrm>
        </p:spPr>
        <p:txBody>
          <a:bodyPr>
            <a:normAutofit/>
          </a:bodyPr>
          <a:lstStyle/>
          <a:p>
            <a:pPr marL="0" indent="0">
              <a:buNone/>
            </a:pPr>
            <a:r>
              <a:rPr lang="vi-VN" sz="2800" b="1" dirty="0">
                <a:latin typeface="Times New Roman" panose="02020603050405020304" pitchFamily="18" charset="0"/>
                <a:cs typeface="Times New Roman" panose="02020603050405020304" pitchFamily="18" charset="0"/>
              </a:rPr>
              <a:t>Linux</a:t>
            </a:r>
            <a:r>
              <a:rPr lang="vi-VN" sz="2800" dirty="0">
                <a:latin typeface="Times New Roman" panose="02020603050405020304" pitchFamily="18" charset="0"/>
                <a:cs typeface="Times New Roman" panose="02020603050405020304" pitchFamily="18" charset="0"/>
              </a:rPr>
              <a:t> là tên gọi của một hệ điều hành máy tính và cũng là tên hạt nhân </a:t>
            </a:r>
            <a:r>
              <a:rPr lang="vi-VN" sz="2800" dirty="0" smtClean="0">
                <a:latin typeface="Times New Roman" panose="02020603050405020304" pitchFamily="18" charset="0"/>
                <a:cs typeface="Times New Roman" panose="02020603050405020304" pitchFamily="18" charset="0"/>
              </a:rPr>
              <a:t>của</a:t>
            </a:r>
            <a:endParaRPr lang="en-US" sz="2800" dirty="0" smtClean="0">
              <a:latin typeface="Times New Roman" panose="02020603050405020304" pitchFamily="18" charset="0"/>
              <a:cs typeface="Times New Roman" panose="02020603050405020304" pitchFamily="18" charset="0"/>
            </a:endParaRPr>
          </a:p>
          <a:p>
            <a:pPr marL="0" indent="0">
              <a:buNone/>
            </a:pP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hệ điều hành. Nó có lẽ là </a:t>
            </a:r>
            <a:r>
              <a:rPr lang="vi-VN" sz="2800" dirty="0" smtClean="0">
                <a:latin typeface="Times New Roman" panose="02020603050405020304" pitchFamily="18" charset="0"/>
                <a:cs typeface="Times New Roman" panose="02020603050405020304" pitchFamily="18" charset="0"/>
              </a:rPr>
              <a:t>một</a:t>
            </a:r>
            <a:endParaRPr lang="en-US" sz="2800" dirty="0" smtClean="0">
              <a:latin typeface="Times New Roman" panose="02020603050405020304" pitchFamily="18" charset="0"/>
              <a:cs typeface="Times New Roman" panose="02020603050405020304" pitchFamily="18" charset="0"/>
            </a:endParaRPr>
          </a:p>
          <a:p>
            <a:pPr marL="0" indent="0">
              <a:buNone/>
            </a:pP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ví dụ nổi tiếng nhất của </a:t>
            </a:r>
            <a:endParaRPr lang="en-US" sz="2800" dirty="0" smtClean="0">
              <a:latin typeface="Times New Roman" panose="02020603050405020304" pitchFamily="18" charset="0"/>
              <a:cs typeface="Times New Roman" panose="02020603050405020304" pitchFamily="18" charset="0"/>
            </a:endParaRPr>
          </a:p>
          <a:p>
            <a:pPr marL="0" indent="0">
              <a:buNone/>
            </a:pPr>
            <a:r>
              <a:rPr lang="vi-VN" sz="2800" dirty="0" smtClean="0">
                <a:latin typeface="Times New Roman" panose="02020603050405020304" pitchFamily="18" charset="0"/>
                <a:cs typeface="Times New Roman" panose="02020603050405020304" pitchFamily="18" charset="0"/>
              </a:rPr>
              <a:t>phần </a:t>
            </a:r>
            <a:r>
              <a:rPr lang="vi-VN" sz="2800" dirty="0">
                <a:latin typeface="Times New Roman" panose="02020603050405020304" pitchFamily="18" charset="0"/>
                <a:cs typeface="Times New Roman" panose="02020603050405020304" pitchFamily="18" charset="0"/>
              </a:rPr>
              <a:t>mềm tự do và </a:t>
            </a:r>
            <a:r>
              <a:rPr lang="vi-VN" sz="2800" dirty="0" smtClean="0">
                <a:latin typeface="Times New Roman" panose="02020603050405020304" pitchFamily="18" charset="0"/>
                <a:cs typeface="Times New Roman" panose="02020603050405020304" pitchFamily="18" charset="0"/>
              </a:rPr>
              <a:t>của</a:t>
            </a:r>
            <a:endParaRPr lang="en-US" sz="2800" dirty="0" smtClean="0">
              <a:latin typeface="Times New Roman" panose="02020603050405020304" pitchFamily="18" charset="0"/>
              <a:cs typeface="Times New Roman" panose="02020603050405020304" pitchFamily="18" charset="0"/>
            </a:endParaRPr>
          </a:p>
          <a:p>
            <a:pPr marL="0" indent="0">
              <a:buNone/>
            </a:pPr>
            <a:r>
              <a:rPr lang="vi-VN" sz="2800" dirty="0" smtClean="0">
                <a:latin typeface="Times New Roman" panose="02020603050405020304" pitchFamily="18" charset="0"/>
                <a:cs typeface="Times New Roman" panose="02020603050405020304" pitchFamily="18" charset="0"/>
              </a:rPr>
              <a:t> việc </a:t>
            </a:r>
            <a:r>
              <a:rPr lang="vi-VN" sz="2800" dirty="0">
                <a:latin typeface="Times New Roman" panose="02020603050405020304" pitchFamily="18" charset="0"/>
                <a:cs typeface="Times New Roman" panose="02020603050405020304" pitchFamily="18" charset="0"/>
              </a:rPr>
              <a:t>phát triển mã nguồn mở.</a:t>
            </a:r>
          </a:p>
          <a:p>
            <a:pPr marL="0" indent="0">
              <a:buNone/>
            </a:pPr>
            <a:r>
              <a:rPr lang="vi-VN" sz="2800" dirty="0" smtClean="0">
                <a:latin typeface="Times New Roman" panose="02020603050405020304" pitchFamily="18" charset="0"/>
                <a:cs typeface="Times New Roman" panose="02020603050405020304" pitchFamily="18" charset="0"/>
              </a:rPr>
              <a:t>Phiên </a:t>
            </a:r>
            <a:r>
              <a:rPr lang="vi-VN" sz="2800" dirty="0">
                <a:latin typeface="Times New Roman" panose="02020603050405020304" pitchFamily="18" charset="0"/>
                <a:cs typeface="Times New Roman" panose="02020603050405020304" pitchFamily="18" charset="0"/>
              </a:rPr>
              <a:t>bản </a:t>
            </a:r>
            <a:r>
              <a:rPr lang="vi-VN" sz="2800" b="1" dirty="0">
                <a:latin typeface="Times New Roman" panose="02020603050405020304" pitchFamily="18" charset="0"/>
                <a:cs typeface="Times New Roman" panose="02020603050405020304" pitchFamily="18" charset="0"/>
              </a:rPr>
              <a:t>Linux</a:t>
            </a:r>
            <a:r>
              <a:rPr lang="vi-VN" sz="2800" dirty="0">
                <a:latin typeface="Times New Roman" panose="02020603050405020304" pitchFamily="18" charset="0"/>
                <a:cs typeface="Times New Roman" panose="02020603050405020304" pitchFamily="18" charset="0"/>
              </a:rPr>
              <a:t> đầu tiên do </a:t>
            </a:r>
            <a:r>
              <a:rPr lang="vi-VN" sz="2800" b="1" i="1" dirty="0">
                <a:latin typeface="Times New Roman" panose="02020603050405020304" pitchFamily="18" charset="0"/>
                <a:cs typeface="Times New Roman" panose="02020603050405020304" pitchFamily="18" charset="0"/>
              </a:rPr>
              <a:t>Linus Torvalds </a:t>
            </a:r>
            <a:r>
              <a:rPr lang="vi-VN" sz="2800" dirty="0">
                <a:latin typeface="Times New Roman" panose="02020603050405020304" pitchFamily="18" charset="0"/>
                <a:cs typeface="Times New Roman" panose="02020603050405020304" pitchFamily="18" charset="0"/>
              </a:rPr>
              <a:t>viết vào năm 1991,</a:t>
            </a:r>
            <a:endParaRPr lang="en-US" sz="2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2057400"/>
            <a:ext cx="2895600" cy="2209800"/>
          </a:xfrm>
          <a:prstGeom prst="rect">
            <a:avLst/>
          </a:prstGeom>
        </p:spPr>
      </p:pic>
    </p:spTree>
    <p:extLst>
      <p:ext uri="{BB962C8B-B14F-4D97-AF65-F5344CB8AC3E}">
        <p14:creationId xmlns:p14="http://schemas.microsoft.com/office/powerpoint/2010/main" val="86661695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wheel(1)">
                                      <p:cBhvr>
                                        <p:cTn id="3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105400"/>
          </a:xfrm>
        </p:spPr>
        <p:txBody>
          <a:bodyPr numCol="2">
            <a:normAutofit/>
          </a:bodyPr>
          <a:lstStyle/>
          <a:p>
            <a:pPr marL="0" indent="0">
              <a:buNone/>
            </a:pPr>
            <a:r>
              <a:rPr lang="vi-VN" sz="3200" b="1" dirty="0">
                <a:latin typeface="+mj-lt"/>
              </a:rPr>
              <a:t>Android</a:t>
            </a:r>
            <a:r>
              <a:rPr lang="vi-VN" sz="3200" dirty="0">
                <a:latin typeface="+mj-lt"/>
              </a:rPr>
              <a:t> là một hệ điều hành dựa trên nền tảng </a:t>
            </a:r>
            <a:r>
              <a:rPr lang="vi-VN" sz="3200" b="1" i="1" dirty="0">
                <a:latin typeface="+mj-lt"/>
              </a:rPr>
              <a:t>Linux</a:t>
            </a:r>
            <a:r>
              <a:rPr lang="vi-VN" sz="3200" dirty="0">
                <a:latin typeface="+mj-lt"/>
              </a:rPr>
              <a:t> được thiết kế dành cho các thiết bị di động có màn hình cảm ứng như điện thoại thông minh và máy tính bảng</a:t>
            </a:r>
            <a:r>
              <a:rPr lang="vi-VN" sz="3200" dirty="0" smtClean="0">
                <a:latin typeface="+mj-lt"/>
              </a:rPr>
              <a:t>.</a:t>
            </a:r>
            <a:r>
              <a:rPr lang="vi-VN" sz="3200" dirty="0">
                <a:latin typeface="+mj-lt"/>
              </a:rPr>
              <a:t> </a:t>
            </a:r>
            <a:r>
              <a:rPr lang="en-US" sz="3200" dirty="0">
                <a:latin typeface="+mj-lt"/>
              </a:rPr>
              <a:t>R</a:t>
            </a:r>
            <a:r>
              <a:rPr lang="vi-VN" sz="3200" dirty="0" smtClean="0">
                <a:latin typeface="+mj-lt"/>
              </a:rPr>
              <a:t>a </a:t>
            </a:r>
            <a:r>
              <a:rPr lang="vi-VN" sz="3200" dirty="0">
                <a:latin typeface="+mj-lt"/>
              </a:rPr>
              <a:t>mắt vào năm 2007</a:t>
            </a:r>
            <a:endParaRPr lang="en-US" sz="3200" dirty="0">
              <a:latin typeface="+mj-lt"/>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1731818"/>
            <a:ext cx="3886200" cy="4114800"/>
          </a:xfrm>
          <a:prstGeom prst="rect">
            <a:avLst/>
          </a:prstGeom>
        </p:spPr>
      </p:pic>
    </p:spTree>
    <p:extLst>
      <p:ext uri="{BB962C8B-B14F-4D97-AF65-F5344CB8AC3E}">
        <p14:creationId xmlns:p14="http://schemas.microsoft.com/office/powerpoint/2010/main" val="1998469425"/>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randombar(horizont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8" y="1219200"/>
            <a:ext cx="6781801" cy="5181600"/>
          </a:xfrm>
        </p:spPr>
        <p:txBody>
          <a:bodyPr>
            <a:normAutofit/>
          </a:bodyPr>
          <a:lstStyle/>
          <a:p>
            <a:pPr marL="0" indent="0">
              <a:buNone/>
            </a:pPr>
            <a:r>
              <a:rPr lang="vi-VN" sz="3200" b="1" dirty="0">
                <a:latin typeface="Times New Roman" pitchFamily="18" charset="0"/>
                <a:cs typeface="Times New Roman" pitchFamily="18" charset="0"/>
              </a:rPr>
              <a:t>Mac OS (</a:t>
            </a:r>
            <a:r>
              <a:rPr lang="vi-VN" sz="3200" dirty="0">
                <a:latin typeface="Times New Roman" pitchFamily="18" charset="0"/>
                <a:cs typeface="Times New Roman" pitchFamily="18" charset="0"/>
              </a:rPr>
              <a:t>viết tắt của </a:t>
            </a:r>
            <a:r>
              <a:rPr lang="vi-VN" sz="3200" b="1" dirty="0">
                <a:latin typeface="Times New Roman" pitchFamily="18" charset="0"/>
                <a:cs typeface="Times New Roman" pitchFamily="18" charset="0"/>
              </a:rPr>
              <a:t>Macintosh Operating System)</a:t>
            </a:r>
            <a:r>
              <a:rPr lang="vi-VN" sz="3200" dirty="0">
                <a:latin typeface="Times New Roman" pitchFamily="18" charset="0"/>
                <a:cs typeface="Times New Roman" pitchFamily="18" charset="0"/>
              </a:rPr>
              <a:t> là hệ điều hành </a:t>
            </a:r>
            <a:endParaRPr lang="en-US" sz="3200" dirty="0" smtClean="0">
              <a:latin typeface="Times New Roman" pitchFamily="18" charset="0"/>
              <a:cs typeface="Times New Roman" pitchFamily="18" charset="0"/>
            </a:endParaRPr>
          </a:p>
          <a:p>
            <a:pPr marL="0" indent="0">
              <a:buNone/>
            </a:pPr>
            <a:r>
              <a:rPr lang="vi-VN" sz="3200" dirty="0" smtClean="0">
                <a:latin typeface="Times New Roman" pitchFamily="18" charset="0"/>
                <a:cs typeface="Times New Roman" pitchFamily="18" charset="0"/>
              </a:rPr>
              <a:t>có </a:t>
            </a:r>
            <a:r>
              <a:rPr lang="vi-VN" sz="3200" dirty="0">
                <a:latin typeface="Times New Roman" pitchFamily="18" charset="0"/>
                <a:cs typeface="Times New Roman" pitchFamily="18" charset="0"/>
              </a:rPr>
              <a:t>giao diện hình ảnh </a:t>
            </a:r>
            <a:r>
              <a:rPr lang="vi-VN" sz="3200" dirty="0" smtClean="0">
                <a:latin typeface="Times New Roman" pitchFamily="18" charset="0"/>
                <a:cs typeface="Times New Roman" pitchFamily="18" charset="0"/>
              </a:rPr>
              <a:t>và</a:t>
            </a:r>
            <a:endParaRPr lang="en-US" sz="3200" dirty="0" smtClean="0">
              <a:latin typeface="Times New Roman" pitchFamily="18" charset="0"/>
              <a:cs typeface="Times New Roman" pitchFamily="18" charset="0"/>
            </a:endParaRPr>
          </a:p>
          <a:p>
            <a:pPr marL="0" indent="0">
              <a:buNone/>
            </a:pPr>
            <a:r>
              <a:rPr lang="vi-VN" sz="3200" dirty="0" smtClean="0">
                <a:latin typeface="Times New Roman" pitchFamily="18" charset="0"/>
                <a:cs typeface="Times New Roman" pitchFamily="18" charset="0"/>
              </a:rPr>
              <a:t> </a:t>
            </a:r>
            <a:r>
              <a:rPr lang="vi-VN" sz="3200" dirty="0">
                <a:latin typeface="Times New Roman" pitchFamily="18" charset="0"/>
                <a:cs typeface="Times New Roman" pitchFamily="18" charset="0"/>
              </a:rPr>
              <a:t>được phát triển bởi </a:t>
            </a:r>
            <a:endParaRPr lang="en-US" sz="3200" dirty="0" smtClean="0">
              <a:latin typeface="Times New Roman" pitchFamily="18" charset="0"/>
              <a:cs typeface="Times New Roman" pitchFamily="18" charset="0"/>
            </a:endParaRPr>
          </a:p>
          <a:p>
            <a:pPr marL="0" indent="0">
              <a:buNone/>
            </a:pPr>
            <a:r>
              <a:rPr lang="vi-VN" sz="3200" dirty="0" smtClean="0">
                <a:latin typeface="Times New Roman" pitchFamily="18" charset="0"/>
                <a:cs typeface="Times New Roman" pitchFamily="18" charset="0"/>
              </a:rPr>
              <a:t>công </a:t>
            </a:r>
            <a:r>
              <a:rPr lang="vi-VN" sz="3200" dirty="0">
                <a:latin typeface="Times New Roman" pitchFamily="18" charset="0"/>
                <a:cs typeface="Times New Roman" pitchFamily="18" charset="0"/>
              </a:rPr>
              <a:t>ty </a:t>
            </a:r>
            <a:r>
              <a:rPr lang="vi-VN" sz="3200" b="1" i="1" dirty="0">
                <a:latin typeface="Times New Roman" pitchFamily="18" charset="0"/>
                <a:cs typeface="Times New Roman" pitchFamily="18" charset="0"/>
              </a:rPr>
              <a:t>Apple Computer</a:t>
            </a:r>
            <a:r>
              <a:rPr lang="vi-VN" sz="3200" dirty="0">
                <a:latin typeface="Times New Roman" pitchFamily="18" charset="0"/>
                <a:cs typeface="Times New Roman" pitchFamily="18" charset="0"/>
              </a:rPr>
              <a:t> </a:t>
            </a:r>
            <a:endParaRPr lang="en-US" sz="3200" dirty="0" smtClean="0">
              <a:latin typeface="Times New Roman" pitchFamily="18" charset="0"/>
              <a:cs typeface="Times New Roman" pitchFamily="18" charset="0"/>
            </a:endParaRPr>
          </a:p>
          <a:p>
            <a:pPr marL="0" indent="0">
              <a:buNone/>
            </a:pPr>
            <a:r>
              <a:rPr lang="vi-VN" sz="3200" dirty="0" smtClean="0">
                <a:latin typeface="Times New Roman" pitchFamily="18" charset="0"/>
                <a:cs typeface="Times New Roman" pitchFamily="18" charset="0"/>
              </a:rPr>
              <a:t>cho </a:t>
            </a:r>
            <a:r>
              <a:rPr lang="vi-VN" sz="3200" dirty="0">
                <a:latin typeface="Times New Roman" pitchFamily="18" charset="0"/>
                <a:cs typeface="Times New Roman" pitchFamily="18" charset="0"/>
              </a:rPr>
              <a:t>các máy tính </a:t>
            </a:r>
            <a:r>
              <a:rPr lang="vi-VN" sz="3200" b="1" i="1" dirty="0">
                <a:latin typeface="Times New Roman" pitchFamily="18" charset="0"/>
                <a:cs typeface="Times New Roman" pitchFamily="18" charset="0"/>
              </a:rPr>
              <a:t>Apple </a:t>
            </a:r>
            <a:r>
              <a:rPr lang="vi-VN" sz="3200" b="1" i="1" dirty="0" smtClean="0">
                <a:latin typeface="Times New Roman" pitchFamily="18" charset="0"/>
                <a:cs typeface="Times New Roman" pitchFamily="18" charset="0"/>
              </a:rPr>
              <a:t>Macintosh</a:t>
            </a:r>
            <a:r>
              <a:rPr lang="vi-VN"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marL="0" indent="0">
              <a:buNone/>
            </a:pPr>
            <a:r>
              <a:rPr lang="vi-VN" sz="3200" dirty="0" smtClean="0">
                <a:latin typeface="Times New Roman" pitchFamily="18" charset="0"/>
                <a:cs typeface="Times New Roman" pitchFamily="18" charset="0"/>
              </a:rPr>
              <a:t> </a:t>
            </a:r>
            <a:r>
              <a:rPr lang="vi-VN" sz="3200" dirty="0">
                <a:latin typeface="Times New Roman" pitchFamily="18" charset="0"/>
                <a:cs typeface="Times New Roman" pitchFamily="18" charset="0"/>
              </a:rPr>
              <a:t>Phiên bản đầu tiên ra đời năm 1984</a:t>
            </a:r>
            <a:endParaRPr lang="en-US" sz="3200" dirty="0" smtClean="0">
              <a:latin typeface="Times New Roman" pitchFamily="18" charset="0"/>
              <a:cs typeface="Times New Roman" pitchFamily="18" charset="0"/>
            </a:endParaRP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2286000"/>
            <a:ext cx="2438400" cy="1981200"/>
          </a:xfrm>
          <a:prstGeom prst="rect">
            <a:avLst/>
          </a:prstGeom>
        </p:spPr>
      </p:pic>
    </p:spTree>
    <p:extLst>
      <p:ext uri="{BB962C8B-B14F-4D97-AF65-F5344CB8AC3E}">
        <p14:creationId xmlns:p14="http://schemas.microsoft.com/office/powerpoint/2010/main" val="33817083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circle(in)">
                                      <p:cBhvr>
                                        <p:cTn id="3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33400" y="1641013"/>
            <a:ext cx="6347714" cy="3880773"/>
          </a:xfrm>
        </p:spPr>
        <p:txBody>
          <a:bodyPr>
            <a:noAutofit/>
          </a:bodyPr>
          <a:lstStyle/>
          <a:p>
            <a:pPr marL="0" indent="0">
              <a:buNone/>
            </a:pPr>
            <a:r>
              <a:rPr lang="vi-VN" sz="2800" b="1" dirty="0">
                <a:latin typeface="Times New Roman" pitchFamily="18" charset="0"/>
                <a:cs typeface="Times New Roman" pitchFamily="18" charset="0"/>
              </a:rPr>
              <a:t>iOS</a:t>
            </a:r>
            <a:r>
              <a:rPr lang="vi-VN" sz="2800" dirty="0">
                <a:latin typeface="Times New Roman" pitchFamily="18" charset="0"/>
                <a:cs typeface="Times New Roman" pitchFamily="18" charset="0"/>
              </a:rPr>
              <a:t> là hệ điều </a:t>
            </a:r>
            <a:r>
              <a:rPr lang="vi-VN" sz="2800" dirty="0" smtClean="0">
                <a:latin typeface="Times New Roman" pitchFamily="18" charset="0"/>
                <a:cs typeface="Times New Roman" pitchFamily="18" charset="0"/>
              </a:rPr>
              <a:t>hàn</a:t>
            </a:r>
            <a:r>
              <a:rPr lang="en-US" sz="2800" dirty="0" smtClean="0">
                <a:latin typeface="Times New Roman" pitchFamily="18" charset="0"/>
                <a:cs typeface="Times New Roman" pitchFamily="18" charset="0"/>
              </a:rPr>
              <a:t>h </a:t>
            </a:r>
            <a:r>
              <a:rPr lang="vi-VN" sz="2800" dirty="0" smtClean="0">
                <a:latin typeface="Times New Roman" pitchFamily="18" charset="0"/>
                <a:cs typeface="Times New Roman" pitchFamily="18" charset="0"/>
              </a:rPr>
              <a:t>trên </a:t>
            </a:r>
            <a:r>
              <a:rPr lang="vi-VN" sz="2800" dirty="0">
                <a:latin typeface="Times New Roman" pitchFamily="18" charset="0"/>
                <a:cs typeface="Times New Roman" pitchFamily="18" charset="0"/>
              </a:rPr>
              <a:t>các thiết bị di </a:t>
            </a:r>
            <a:r>
              <a:rPr lang="vi-VN" sz="2800" dirty="0" smtClean="0">
                <a:latin typeface="Times New Roman" pitchFamily="18" charset="0"/>
                <a:cs typeface="Times New Roman" pitchFamily="18" charset="0"/>
              </a:rPr>
              <a:t>động </a:t>
            </a:r>
            <a:r>
              <a:rPr lang="vi-VN" sz="2800" dirty="0">
                <a:latin typeface="Times New Roman" pitchFamily="18" charset="0"/>
                <a:cs typeface="Times New Roman" pitchFamily="18" charset="0"/>
              </a:rPr>
              <a:t>của </a:t>
            </a:r>
            <a:r>
              <a:rPr lang="vi-VN" sz="2800" b="1" i="1" dirty="0">
                <a:latin typeface="Times New Roman" pitchFamily="18" charset="0"/>
                <a:cs typeface="Times New Roman" pitchFamily="18" charset="0"/>
              </a:rPr>
              <a:t>Apple</a:t>
            </a:r>
            <a:r>
              <a:rPr lang="vi-VN" sz="2800" dirty="0">
                <a:latin typeface="Times New Roman" pitchFamily="18" charset="0"/>
                <a:cs typeface="Times New Roman" pitchFamily="18" charset="0"/>
              </a:rPr>
              <a:t>. Ban đầu hệ điều </a:t>
            </a:r>
            <a:r>
              <a:rPr lang="vi-VN" sz="2800" dirty="0" smtClean="0">
                <a:latin typeface="Times New Roman" pitchFamily="18" charset="0"/>
                <a:cs typeface="Times New Roman" pitchFamily="18" charset="0"/>
              </a:rPr>
              <a:t>hành</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này chỉ được phát </a:t>
            </a:r>
            <a:r>
              <a:rPr lang="vi-VN" sz="2800" dirty="0" smtClean="0">
                <a:latin typeface="Times New Roman" pitchFamily="18" charset="0"/>
                <a:cs typeface="Times New Roman" pitchFamily="18" charset="0"/>
              </a:rPr>
              <a:t>triển</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để chạy trên </a:t>
            </a:r>
            <a:r>
              <a:rPr lang="vi-VN" sz="2800" b="1" i="1" dirty="0">
                <a:latin typeface="Times New Roman" pitchFamily="18" charset="0"/>
                <a:cs typeface="Times New Roman" pitchFamily="18" charset="0"/>
              </a:rPr>
              <a:t>iPhone</a:t>
            </a:r>
            <a:r>
              <a:rPr lang="vi-VN"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a:t>
            </a:r>
            <a:r>
              <a:rPr lang="vi-VN" sz="2800" dirty="0">
                <a:latin typeface="Times New Roman" pitchFamily="18" charset="0"/>
                <a:cs typeface="Times New Roman" pitchFamily="18" charset="0"/>
              </a:rPr>
              <a:t>gọi là </a:t>
            </a:r>
            <a:r>
              <a:rPr lang="vi-VN" sz="2800" b="1" i="1" dirty="0">
                <a:latin typeface="Times New Roman" pitchFamily="18" charset="0"/>
                <a:cs typeface="Times New Roman" pitchFamily="18" charset="0"/>
              </a:rPr>
              <a:t>iPhone OS</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nhưng sau đó nó đã </a:t>
            </a:r>
            <a:r>
              <a:rPr lang="vi-VN" sz="2800" dirty="0" smtClean="0">
                <a:latin typeface="Times New Roman" pitchFamily="18" charset="0"/>
                <a:cs typeface="Times New Roman" pitchFamily="18" charset="0"/>
              </a:rPr>
              <a:t>được</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mở rộng để chạy trên các thiết bị </a:t>
            </a:r>
            <a:endParaRPr lang="en-US" sz="2800" dirty="0" smtClean="0">
              <a:latin typeface="Times New Roman" pitchFamily="18" charset="0"/>
              <a:cs typeface="Times New Roman" pitchFamily="18" charset="0"/>
            </a:endParaRPr>
          </a:p>
          <a:p>
            <a:pPr marL="0" indent="0">
              <a:buNone/>
            </a:pPr>
            <a:r>
              <a:rPr lang="vi-VN" sz="2800" dirty="0" smtClean="0">
                <a:latin typeface="Times New Roman" pitchFamily="18" charset="0"/>
                <a:cs typeface="Times New Roman" pitchFamily="18" charset="0"/>
              </a:rPr>
              <a:t>của </a:t>
            </a:r>
            <a:r>
              <a:rPr lang="vi-VN" sz="2800" b="1" i="1" dirty="0" smtClean="0">
                <a:latin typeface="Times New Roman" pitchFamily="18" charset="0"/>
                <a:cs typeface="Times New Roman" pitchFamily="18" charset="0"/>
              </a:rPr>
              <a:t>Apple </a:t>
            </a:r>
            <a:r>
              <a:rPr lang="vi-VN" sz="2800" dirty="0" smtClean="0">
                <a:latin typeface="Times New Roman" pitchFamily="18" charset="0"/>
                <a:cs typeface="Times New Roman" pitchFamily="18" charset="0"/>
              </a:rPr>
              <a:t>như</a:t>
            </a:r>
            <a:r>
              <a:rPr lang="vi-VN" sz="2800" b="1" i="1" dirty="0" smtClean="0">
                <a:latin typeface="Times New Roman" pitchFamily="18" charset="0"/>
                <a:cs typeface="Times New Roman" pitchFamily="18" charset="0"/>
              </a:rPr>
              <a:t> iPod touch, iPad</a:t>
            </a:r>
            <a:r>
              <a:rPr lang="vi-VN"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6400" y="2514600"/>
            <a:ext cx="3427481" cy="2133600"/>
          </a:xfrm>
          <a:prstGeom prst="rect">
            <a:avLst/>
          </a:prstGeom>
        </p:spPr>
      </p:pic>
    </p:spTree>
    <p:extLst>
      <p:ext uri="{BB962C8B-B14F-4D97-AF65-F5344CB8AC3E}">
        <p14:creationId xmlns:p14="http://schemas.microsoft.com/office/powerpoint/2010/main" val="387396344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a:t>
            </a:r>
            <a:r>
              <a:rPr lang="en-US" dirty="0" smtClean="0"/>
              <a:t>.</a:t>
            </a:r>
            <a:r>
              <a:rPr lang="en-US" dirty="0" smtClean="0">
                <a:latin typeface="Times New Roman" pitchFamily="18" charset="0"/>
                <a:cs typeface="Times New Roman" pitchFamily="18" charset="0"/>
              </a:rPr>
              <a:t> HỆ ĐIỀU HÀNH CÓ </a:t>
            </a:r>
            <a:r>
              <a:rPr lang="en-US" dirty="0">
                <a:latin typeface="Times New Roman" pitchFamily="18" charset="0"/>
                <a:cs typeface="Times New Roman" pitchFamily="18" charset="0"/>
              </a:rPr>
              <a:t>CHỨC NĂNG </a:t>
            </a:r>
            <a:r>
              <a:rPr lang="en-US" dirty="0" smtClean="0">
                <a:latin typeface="Times New Roman" pitchFamily="18" charset="0"/>
                <a:cs typeface="Times New Roman" pitchFamily="18" charset="0"/>
              </a:rPr>
              <a:t>GÌ </a:t>
            </a:r>
            <a:r>
              <a:rPr lang="en-US" dirty="0" smtClean="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p:txBody>
          <a:bodyPr>
            <a:noAutofit/>
          </a:bodyPr>
          <a:lstStyle/>
          <a:p>
            <a:pPr>
              <a:buFontTx/>
              <a:buChar char="-"/>
            </a:pPr>
            <a:r>
              <a:rPr lang="en-US" sz="2800" dirty="0" err="1" smtClean="0">
                <a:latin typeface="Times New Roman" pitchFamily="18" charset="0"/>
                <a:cs typeface="Times New Roman" pitchFamily="18" charset="0"/>
              </a:rPr>
              <a:t>Giúp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tài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nguyên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hệ</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thống</a:t>
            </a:r>
            <a:endParaRPr lang="en-US" sz="2800" dirty="0" smtClean="0">
              <a:latin typeface="Times New Roman" pitchFamily="18" charset="0"/>
              <a:cs typeface="Times New Roman" pitchFamily="18" charset="0"/>
            </a:endParaRPr>
          </a:p>
          <a:p>
            <a:pPr>
              <a:buFontTx/>
              <a:buChar char="-"/>
            </a:pPr>
            <a:r>
              <a:rPr lang="en-US" sz="2800" dirty="0" err="1" smtClean="0">
                <a:latin typeface="Times New Roman" pitchFamily="18" charset="0"/>
                <a:cs typeface="Times New Roman" pitchFamily="18" charset="0"/>
              </a:rPr>
              <a:t>Quản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mềm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ứng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endParaRPr lang="en-US" sz="2800" dirty="0" smtClean="0">
              <a:latin typeface="Times New Roman" pitchFamily="18" charset="0"/>
              <a:cs typeface="Times New Roman" pitchFamily="18" charset="0"/>
            </a:endParaRPr>
          </a:p>
          <a:p>
            <a:pPr>
              <a:buFontTx/>
              <a:buChar char="-"/>
            </a:pPr>
            <a:r>
              <a:rPr lang="en-US" sz="2800" dirty="0" err="1" smtClean="0">
                <a:latin typeface="Times New Roman" pitchFamily="18" charset="0"/>
                <a:cs typeface="Times New Roman" pitchFamily="18" charset="0"/>
              </a:rPr>
              <a:t>Làm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nền</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chạy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mềm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khác</a:t>
            </a:r>
            <a:endParaRPr lang="en-US" sz="2800" dirty="0" smtClean="0">
              <a:latin typeface="Times New Roman" pitchFamily="18" charset="0"/>
              <a:cs typeface="Times New Roman" pitchFamily="18" charset="0"/>
            </a:endParaRPr>
          </a:p>
          <a:p>
            <a:pPr>
              <a:buFontTx/>
              <a:buChar char="-"/>
            </a:pPr>
            <a:r>
              <a:rPr lang="en-US" sz="2800" dirty="0">
                <a:latin typeface="Times New Roman" pitchFamily="18" charset="0"/>
                <a:cs typeface="Times New Roman" pitchFamily="18" charset="0"/>
              </a:rPr>
              <a:t>C</a:t>
            </a:r>
            <a:r>
              <a:rPr lang="vi-VN" sz="2800" dirty="0" smtClean="0">
                <a:effectLst/>
                <a:latin typeface="Times New Roman" pitchFamily="18" charset="0"/>
                <a:cs typeface="Times New Roman" pitchFamily="18" charset="0"/>
              </a:rPr>
              <a:t>ung cấp một tập chức năng cần thiết và</a:t>
            </a:r>
            <a:r>
              <a:rPr lang="en-US" sz="2800" dirty="0" smtClean="0">
                <a:effectLst/>
                <a:latin typeface="Times New Roman" pitchFamily="18" charset="0"/>
                <a:cs typeface="Times New Roman" pitchFamily="18" charset="0"/>
              </a:rPr>
              <a:t> </a:t>
            </a:r>
            <a:r>
              <a:rPr lang="vi-VN" sz="2800" dirty="0" smtClean="0">
                <a:effectLst/>
                <a:latin typeface="Times New Roman" pitchFamily="18" charset="0"/>
                <a:cs typeface="Times New Roman" pitchFamily="18" charset="0"/>
              </a:rPr>
              <a:t>các liên kết cần để kiểm soát và đồng bộ phần cứng máy tính</a:t>
            </a:r>
            <a:r>
              <a:rPr lang="en-US" sz="2800" dirty="0" smtClean="0">
                <a:effectLst/>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639760271"/>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227</TotalTime>
  <Words>622</Words>
  <Application>Microsoft Office PowerPoint</Application>
  <PresentationFormat>On-screen Show (4:3)</PresentationFormat>
  <Paragraphs>65</Paragraphs>
  <Slides>17</Slides>
  <Notes>0</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      HỆ ĐIỀU HÀNH</vt:lpstr>
      <vt:lpstr>1. HỆ ĐIỀU HÀNH LÀ GÌ?</vt:lpstr>
      <vt:lpstr>PowerPoint Presentation</vt:lpstr>
      <vt:lpstr>PowerPoint Presentation</vt:lpstr>
      <vt:lpstr>Một số hệ điều hành nổi tiếng:</vt:lpstr>
      <vt:lpstr>PowerPoint Presentation</vt:lpstr>
      <vt:lpstr>PowerPoint Presentation</vt:lpstr>
      <vt:lpstr>PowerPoint Presentation</vt:lpstr>
      <vt:lpstr>3. HỆ ĐIỀU HÀNH CÓ CHỨC NĂNG GÌ ?</vt:lpstr>
      <vt:lpstr>PowerPoint Presentation</vt:lpstr>
      <vt:lpstr>5. KIỂM TRA VÀ CẬP NHẬT HỆ ĐIỀU HÀNH CHO MÁY TÍNH</vt:lpstr>
      <vt:lpstr>PowerPoint Presentation</vt:lpstr>
      <vt:lpstr>PowerPoint Presentation</vt:lpstr>
      <vt:lpstr>PowerPoint Presentation</vt:lpstr>
      <vt:lpstr>b) Cập nhật hệ điều hành mới cho dòng máy Windows</vt:lpstr>
      <vt:lpstr>PowerPoint Presentation</vt:lpstr>
      <vt:lpstr>BÀI THUYẾT TRÌNH CỦA CHÚNG EM ĐẾN ĐÂY LÀ KẾT THÚC.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25</cp:revision>
  <dcterms:created xsi:type="dcterms:W3CDTF">2017-11-08T14:48:07Z</dcterms:created>
  <dcterms:modified xsi:type="dcterms:W3CDTF">2017-11-26T13:18:12Z</dcterms:modified>
</cp:coreProperties>
</file>